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0" r:id="rId1"/>
  </p:sldMasterIdLst>
  <p:notesMasterIdLst>
    <p:notesMasterId r:id="rId11"/>
  </p:notesMasterIdLst>
  <p:handoutMasterIdLst>
    <p:handoutMasterId r:id="rId12"/>
  </p:handoutMasterIdLst>
  <p:sldIdLst>
    <p:sldId id="271" r:id="rId2"/>
    <p:sldId id="283" r:id="rId3"/>
    <p:sldId id="284" r:id="rId4"/>
    <p:sldId id="273" r:id="rId5"/>
    <p:sldId id="272" r:id="rId6"/>
    <p:sldId id="274" r:id="rId7"/>
    <p:sldId id="285" r:id="rId8"/>
    <p:sldId id="276" r:id="rId9"/>
    <p:sldId id="282" r:id="rId10"/>
  </p:sldIdLst>
  <p:sldSz cx="9144000" cy="6858000" type="screen4x3"/>
  <p:notesSz cx="6791325" cy="9921875"/>
  <p:defaultTextStyle>
    <a:defPPr>
      <a:defRPr lang="zh-TW"/>
    </a:defPPr>
    <a:lvl1pPr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2400" b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2400" b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2400" b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2400" b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66"/>
    <a:srgbClr val="EAEAEA"/>
    <a:srgbClr val="808080"/>
    <a:srgbClr val="B2B2B2"/>
    <a:srgbClr val="FF9999"/>
    <a:srgbClr val="DDDDDD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24" autoAdjust="0"/>
    <p:restoredTop sz="77067" autoAdjust="0"/>
  </p:normalViewPr>
  <p:slideViewPr>
    <p:cSldViewPr>
      <p:cViewPr varScale="1">
        <p:scale>
          <a:sx n="81" d="100"/>
          <a:sy n="81" d="100"/>
        </p:scale>
        <p:origin x="-336" y="-86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95"/>
    </p:cViewPr>
  </p:sorterViewPr>
  <p:notesViewPr>
    <p:cSldViewPr>
      <p:cViewPr varScale="1">
        <p:scale>
          <a:sx n="58" d="100"/>
          <a:sy n="58" d="100"/>
        </p:scale>
        <p:origin x="-1728" y="-78"/>
      </p:cViewPr>
      <p:guideLst>
        <p:guide orient="horz" pos="3125"/>
        <p:guide pos="213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955F19-5D2F-449D-80DF-3B62742F2D3C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A3FE87DE-E1E5-4F2B-AF1A-3184B6A6CE5B}">
      <dgm:prSet phldrT="[文字]" custT="1"/>
      <dgm:spPr/>
      <dgm:t>
        <a:bodyPr/>
        <a:lstStyle/>
        <a:p>
          <a:r>
            <a:rPr lang="zh-TW" altLang="en-US" sz="36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專案</a:t>
          </a:r>
          <a:r>
            <a:rPr lang="en-US" altLang="zh-TW" sz="36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/>
          </a:r>
          <a:br>
            <a:rPr lang="en-US" altLang="zh-TW" sz="36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</a:br>
          <a:r>
            <a:rPr lang="zh-TW" altLang="en-US" sz="36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規劃</a:t>
          </a:r>
          <a:endParaRPr lang="zh-TW" altLang="en-US" sz="3600" dirty="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C77030A2-D5D5-49AF-90A8-49FE3CA423A5}" type="parTrans" cxnId="{38257121-B8F3-47AC-9662-2712FE4E8D9C}">
      <dgm:prSet/>
      <dgm:spPr/>
      <dgm:t>
        <a:bodyPr/>
        <a:lstStyle/>
        <a:p>
          <a:endParaRPr lang="zh-TW" altLang="en-US"/>
        </a:p>
      </dgm:t>
    </dgm:pt>
    <dgm:pt modelId="{37B4B129-4B77-4B75-B631-A18739D13FD1}" type="sibTrans" cxnId="{38257121-B8F3-47AC-9662-2712FE4E8D9C}">
      <dgm:prSet/>
      <dgm:spPr/>
      <dgm:t>
        <a:bodyPr/>
        <a:lstStyle/>
        <a:p>
          <a:endParaRPr lang="zh-TW" altLang="en-US"/>
        </a:p>
      </dgm:t>
    </dgm:pt>
    <dgm:pt modelId="{F77387E3-FDA8-4A68-B624-FA08189789C2}">
      <dgm:prSet phldrT="[文字]" custT="1"/>
      <dgm:spPr/>
      <dgm:t>
        <a:bodyPr/>
        <a:lstStyle/>
        <a:p>
          <a:r>
            <a:rPr lang="zh-TW" altLang="en-US" sz="36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專案</a:t>
          </a:r>
          <a:r>
            <a:rPr lang="en-US" altLang="zh-TW" sz="36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/>
          </a:r>
          <a:br>
            <a:rPr lang="en-US" altLang="zh-TW" sz="36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</a:br>
          <a:r>
            <a:rPr lang="zh-TW" altLang="en-US" sz="36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執行</a:t>
          </a:r>
          <a:endParaRPr lang="zh-TW" altLang="en-US" sz="3600" dirty="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6FFCF162-9A1E-4DC9-97E5-EBB920CE9BCD}" type="parTrans" cxnId="{4AEA1572-EE68-4940-AC66-023FA8FCB450}">
      <dgm:prSet/>
      <dgm:spPr/>
      <dgm:t>
        <a:bodyPr/>
        <a:lstStyle/>
        <a:p>
          <a:endParaRPr lang="zh-TW" altLang="en-US"/>
        </a:p>
      </dgm:t>
    </dgm:pt>
    <dgm:pt modelId="{7AFF9E35-19F5-4CDB-9EF2-FB02CE2CBDE3}" type="sibTrans" cxnId="{4AEA1572-EE68-4940-AC66-023FA8FCB450}">
      <dgm:prSet/>
      <dgm:spPr/>
      <dgm:t>
        <a:bodyPr/>
        <a:lstStyle/>
        <a:p>
          <a:endParaRPr lang="zh-TW" altLang="en-US"/>
        </a:p>
      </dgm:t>
    </dgm:pt>
    <dgm:pt modelId="{359C4777-111A-4174-93F6-8B62BE7C694A}">
      <dgm:prSet phldrT="[文字]" custT="1"/>
      <dgm:spPr/>
      <dgm:t>
        <a:bodyPr/>
        <a:lstStyle/>
        <a:p>
          <a:r>
            <a:rPr lang="zh-TW" altLang="en-US" sz="3600" dirty="0" smtClean="0">
              <a:latin typeface="微軟正黑體" pitchFamily="34" charset="-120"/>
              <a:ea typeface="微軟正黑體" pitchFamily="34" charset="-120"/>
            </a:rPr>
            <a:t>訓練與溝通</a:t>
          </a:r>
          <a:endParaRPr lang="zh-TW" altLang="en-US" sz="3600" dirty="0">
            <a:latin typeface="微軟正黑體" pitchFamily="34" charset="-120"/>
            <a:ea typeface="微軟正黑體" pitchFamily="34" charset="-120"/>
          </a:endParaRPr>
        </a:p>
      </dgm:t>
    </dgm:pt>
    <dgm:pt modelId="{B47C8E53-1FC5-4981-B622-E344B719E8E5}" type="parTrans" cxnId="{29F27E09-0F09-45C4-B5EE-9834A6E39551}">
      <dgm:prSet/>
      <dgm:spPr/>
      <dgm:t>
        <a:bodyPr/>
        <a:lstStyle/>
        <a:p>
          <a:endParaRPr lang="zh-TW" altLang="en-US"/>
        </a:p>
      </dgm:t>
    </dgm:pt>
    <dgm:pt modelId="{68032FA8-BD15-4B4C-9A80-300975A48591}" type="sibTrans" cxnId="{29F27E09-0F09-45C4-B5EE-9834A6E39551}">
      <dgm:prSet/>
      <dgm:spPr/>
      <dgm:t>
        <a:bodyPr/>
        <a:lstStyle/>
        <a:p>
          <a:endParaRPr lang="zh-TW" altLang="en-US"/>
        </a:p>
      </dgm:t>
    </dgm:pt>
    <dgm:pt modelId="{E0D24A28-B642-490D-BA58-115EC81BB5CF}">
      <dgm:prSet phldrT="[文字]" custT="1"/>
      <dgm:spPr/>
      <dgm:t>
        <a:bodyPr/>
        <a:lstStyle/>
        <a:p>
          <a:r>
            <a:rPr lang="zh-TW" altLang="en-US" sz="3600" dirty="0" smtClean="0">
              <a:latin typeface="微軟正黑體" pitchFamily="34" charset="-120"/>
              <a:ea typeface="微軟正黑體" pitchFamily="34" charset="-120"/>
            </a:rPr>
            <a:t>具體</a:t>
          </a:r>
          <a:r>
            <a:rPr lang="en-US" altLang="zh-TW" sz="3600" dirty="0" smtClean="0">
              <a:latin typeface="微軟正黑體" pitchFamily="34" charset="-120"/>
              <a:ea typeface="微軟正黑體" pitchFamily="34" charset="-120"/>
            </a:rPr>
            <a:t/>
          </a:r>
          <a:br>
            <a:rPr lang="en-US" altLang="zh-TW" sz="3600" dirty="0" smtClean="0">
              <a:latin typeface="微軟正黑體" pitchFamily="34" charset="-120"/>
              <a:ea typeface="微軟正黑體" pitchFamily="34" charset="-120"/>
            </a:rPr>
          </a:br>
          <a:r>
            <a:rPr lang="zh-TW" altLang="en-US" sz="3600" dirty="0" smtClean="0">
              <a:latin typeface="微軟正黑體" pitchFamily="34" charset="-120"/>
              <a:ea typeface="微軟正黑體" pitchFamily="34" charset="-120"/>
            </a:rPr>
            <a:t>效益</a:t>
          </a:r>
          <a:endParaRPr lang="zh-TW" altLang="en-US" sz="3600" dirty="0">
            <a:latin typeface="微軟正黑體" pitchFamily="34" charset="-120"/>
            <a:ea typeface="微軟正黑體" pitchFamily="34" charset="-120"/>
          </a:endParaRPr>
        </a:p>
      </dgm:t>
    </dgm:pt>
    <dgm:pt modelId="{4B1F3159-2841-416E-B407-F40585341B86}" type="parTrans" cxnId="{48B2E830-AE4C-4FB1-A0F4-9F7EA0108875}">
      <dgm:prSet/>
      <dgm:spPr/>
      <dgm:t>
        <a:bodyPr/>
        <a:lstStyle/>
        <a:p>
          <a:endParaRPr lang="zh-TW" altLang="en-US"/>
        </a:p>
      </dgm:t>
    </dgm:pt>
    <dgm:pt modelId="{3E3C36ED-5177-4802-9D6F-9F1C1A677A4A}" type="sibTrans" cxnId="{48B2E830-AE4C-4FB1-A0F4-9F7EA0108875}">
      <dgm:prSet/>
      <dgm:spPr/>
      <dgm:t>
        <a:bodyPr/>
        <a:lstStyle/>
        <a:p>
          <a:endParaRPr lang="zh-TW" altLang="en-US"/>
        </a:p>
      </dgm:t>
    </dgm:pt>
    <dgm:pt modelId="{2F46AA4D-5D74-45C5-BC0C-1EC2BB65228A}" type="pres">
      <dgm:prSet presAssocID="{0C955F19-5D2F-449D-80DF-3B62742F2D3C}" presName="CompostProcess" presStyleCnt="0">
        <dgm:presLayoutVars>
          <dgm:dir/>
          <dgm:resizeHandles val="exact"/>
        </dgm:presLayoutVars>
      </dgm:prSet>
      <dgm:spPr/>
    </dgm:pt>
    <dgm:pt modelId="{D0050481-88ED-4EB2-A3F6-CEDDD7F482FD}" type="pres">
      <dgm:prSet presAssocID="{0C955F19-5D2F-449D-80DF-3B62742F2D3C}" presName="arrow" presStyleLbl="bgShp" presStyleIdx="0" presStyleCnt="1"/>
      <dgm:spPr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</dgm:pt>
    <dgm:pt modelId="{165F437C-1329-4964-8942-33707DAD4CA5}" type="pres">
      <dgm:prSet presAssocID="{0C955F19-5D2F-449D-80DF-3B62742F2D3C}" presName="linearProcess" presStyleCnt="0"/>
      <dgm:spPr/>
    </dgm:pt>
    <dgm:pt modelId="{B0D186A6-F2A2-412B-8FA2-B5F11CBBE70C}" type="pres">
      <dgm:prSet presAssocID="{A3FE87DE-E1E5-4F2B-AF1A-3184B6A6CE5B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BFDB2AB-A848-4F3C-A000-B0290BDE90C5}" type="pres">
      <dgm:prSet presAssocID="{37B4B129-4B77-4B75-B631-A18739D13FD1}" presName="sibTrans" presStyleCnt="0"/>
      <dgm:spPr/>
    </dgm:pt>
    <dgm:pt modelId="{C2EADD1F-686F-4FAB-8CFC-E2F88DF647C5}" type="pres">
      <dgm:prSet presAssocID="{F77387E3-FDA8-4A68-B624-FA08189789C2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AFDFFC-E596-4D20-88C6-4D81C86403D9}" type="pres">
      <dgm:prSet presAssocID="{7AFF9E35-19F5-4CDB-9EF2-FB02CE2CBDE3}" presName="sibTrans" presStyleCnt="0"/>
      <dgm:spPr/>
    </dgm:pt>
    <dgm:pt modelId="{0DAFED7E-3055-4ACE-9A8F-8716E1DB054B}" type="pres">
      <dgm:prSet presAssocID="{359C4777-111A-4174-93F6-8B62BE7C694A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48B30B-BDA0-4FEE-B1E8-D59FD0409DDA}" type="pres">
      <dgm:prSet presAssocID="{68032FA8-BD15-4B4C-9A80-300975A48591}" presName="sibTrans" presStyleCnt="0"/>
      <dgm:spPr/>
    </dgm:pt>
    <dgm:pt modelId="{17F14048-D5B8-48CF-BF49-86F99DB00A28}" type="pres">
      <dgm:prSet presAssocID="{E0D24A28-B642-490D-BA58-115EC81BB5CF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AEA1572-EE68-4940-AC66-023FA8FCB450}" srcId="{0C955F19-5D2F-449D-80DF-3B62742F2D3C}" destId="{F77387E3-FDA8-4A68-B624-FA08189789C2}" srcOrd="1" destOrd="0" parTransId="{6FFCF162-9A1E-4DC9-97E5-EBB920CE9BCD}" sibTransId="{7AFF9E35-19F5-4CDB-9EF2-FB02CE2CBDE3}"/>
    <dgm:cxn modelId="{7504BEAB-A125-498A-BB78-68432341E3E7}" type="presOf" srcId="{F77387E3-FDA8-4A68-B624-FA08189789C2}" destId="{C2EADD1F-686F-4FAB-8CFC-E2F88DF647C5}" srcOrd="0" destOrd="0" presId="urn:microsoft.com/office/officeart/2005/8/layout/hProcess9"/>
    <dgm:cxn modelId="{41CD97E8-764A-4405-ADCF-3DF902FA35C8}" type="presOf" srcId="{A3FE87DE-E1E5-4F2B-AF1A-3184B6A6CE5B}" destId="{B0D186A6-F2A2-412B-8FA2-B5F11CBBE70C}" srcOrd="0" destOrd="0" presId="urn:microsoft.com/office/officeart/2005/8/layout/hProcess9"/>
    <dgm:cxn modelId="{9CA762FF-B493-4A93-BA04-F8DA28B9DCC4}" type="presOf" srcId="{E0D24A28-B642-490D-BA58-115EC81BB5CF}" destId="{17F14048-D5B8-48CF-BF49-86F99DB00A28}" srcOrd="0" destOrd="0" presId="urn:microsoft.com/office/officeart/2005/8/layout/hProcess9"/>
    <dgm:cxn modelId="{38257121-B8F3-47AC-9662-2712FE4E8D9C}" srcId="{0C955F19-5D2F-449D-80DF-3B62742F2D3C}" destId="{A3FE87DE-E1E5-4F2B-AF1A-3184B6A6CE5B}" srcOrd="0" destOrd="0" parTransId="{C77030A2-D5D5-49AF-90A8-49FE3CA423A5}" sibTransId="{37B4B129-4B77-4B75-B631-A18739D13FD1}"/>
    <dgm:cxn modelId="{48B2E830-AE4C-4FB1-A0F4-9F7EA0108875}" srcId="{0C955F19-5D2F-449D-80DF-3B62742F2D3C}" destId="{E0D24A28-B642-490D-BA58-115EC81BB5CF}" srcOrd="3" destOrd="0" parTransId="{4B1F3159-2841-416E-B407-F40585341B86}" sibTransId="{3E3C36ED-5177-4802-9D6F-9F1C1A677A4A}"/>
    <dgm:cxn modelId="{409EA1DF-6862-41D4-8444-C64D991F110A}" type="presOf" srcId="{0C955F19-5D2F-449D-80DF-3B62742F2D3C}" destId="{2F46AA4D-5D74-45C5-BC0C-1EC2BB65228A}" srcOrd="0" destOrd="0" presId="urn:microsoft.com/office/officeart/2005/8/layout/hProcess9"/>
    <dgm:cxn modelId="{29F27E09-0F09-45C4-B5EE-9834A6E39551}" srcId="{0C955F19-5D2F-449D-80DF-3B62742F2D3C}" destId="{359C4777-111A-4174-93F6-8B62BE7C694A}" srcOrd="2" destOrd="0" parTransId="{B47C8E53-1FC5-4981-B622-E344B719E8E5}" sibTransId="{68032FA8-BD15-4B4C-9A80-300975A48591}"/>
    <dgm:cxn modelId="{F99CE50C-88AA-4414-92F9-BFBE2123D744}" type="presOf" srcId="{359C4777-111A-4174-93F6-8B62BE7C694A}" destId="{0DAFED7E-3055-4ACE-9A8F-8716E1DB054B}" srcOrd="0" destOrd="0" presId="urn:microsoft.com/office/officeart/2005/8/layout/hProcess9"/>
    <dgm:cxn modelId="{D8F49C3A-121B-4D75-BE78-400756D1D217}" type="presParOf" srcId="{2F46AA4D-5D74-45C5-BC0C-1EC2BB65228A}" destId="{D0050481-88ED-4EB2-A3F6-CEDDD7F482FD}" srcOrd="0" destOrd="0" presId="urn:microsoft.com/office/officeart/2005/8/layout/hProcess9"/>
    <dgm:cxn modelId="{41168CF5-B444-4FAD-8F73-79DCAF972CAA}" type="presParOf" srcId="{2F46AA4D-5D74-45C5-BC0C-1EC2BB65228A}" destId="{165F437C-1329-4964-8942-33707DAD4CA5}" srcOrd="1" destOrd="0" presId="urn:microsoft.com/office/officeart/2005/8/layout/hProcess9"/>
    <dgm:cxn modelId="{DFA8D4A7-7C6A-4A83-A784-C7C0FE690099}" type="presParOf" srcId="{165F437C-1329-4964-8942-33707DAD4CA5}" destId="{B0D186A6-F2A2-412B-8FA2-B5F11CBBE70C}" srcOrd="0" destOrd="0" presId="urn:microsoft.com/office/officeart/2005/8/layout/hProcess9"/>
    <dgm:cxn modelId="{6669DAA2-D5BA-4EC4-9633-BD0AEF6FBD1C}" type="presParOf" srcId="{165F437C-1329-4964-8942-33707DAD4CA5}" destId="{4BFDB2AB-A848-4F3C-A000-B0290BDE90C5}" srcOrd="1" destOrd="0" presId="urn:microsoft.com/office/officeart/2005/8/layout/hProcess9"/>
    <dgm:cxn modelId="{489C0D1F-1EF5-4F7A-9E69-994E0840F1FE}" type="presParOf" srcId="{165F437C-1329-4964-8942-33707DAD4CA5}" destId="{C2EADD1F-686F-4FAB-8CFC-E2F88DF647C5}" srcOrd="2" destOrd="0" presId="urn:microsoft.com/office/officeart/2005/8/layout/hProcess9"/>
    <dgm:cxn modelId="{CC6693BF-FB68-4EC6-8122-D14731F5F4DF}" type="presParOf" srcId="{165F437C-1329-4964-8942-33707DAD4CA5}" destId="{DDAFDFFC-E596-4D20-88C6-4D81C86403D9}" srcOrd="3" destOrd="0" presId="urn:microsoft.com/office/officeart/2005/8/layout/hProcess9"/>
    <dgm:cxn modelId="{1DBE738E-2E9D-4DA4-8B75-537854373A5B}" type="presParOf" srcId="{165F437C-1329-4964-8942-33707DAD4CA5}" destId="{0DAFED7E-3055-4ACE-9A8F-8716E1DB054B}" srcOrd="4" destOrd="0" presId="urn:microsoft.com/office/officeart/2005/8/layout/hProcess9"/>
    <dgm:cxn modelId="{953C40F6-F4C6-422F-8E0E-325C9EBADC58}" type="presParOf" srcId="{165F437C-1329-4964-8942-33707DAD4CA5}" destId="{5D48B30B-BDA0-4FEE-B1E8-D59FD0409DDA}" srcOrd="5" destOrd="0" presId="urn:microsoft.com/office/officeart/2005/8/layout/hProcess9"/>
    <dgm:cxn modelId="{D275514A-9C66-49A7-B827-5179483EB0E4}" type="presParOf" srcId="{165F437C-1329-4964-8942-33707DAD4CA5}" destId="{17F14048-D5B8-48CF-BF49-86F99DB00A28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0050481-88ED-4EB2-A3F6-CEDDD7F482FD}">
      <dsp:nvSpPr>
        <dsp:cNvPr id="0" name=""/>
        <dsp:cNvSpPr/>
      </dsp:nvSpPr>
      <dsp:spPr>
        <a:xfrm>
          <a:off x="626469" y="0"/>
          <a:ext cx="7099988" cy="3616176"/>
        </a:xfrm>
        <a:prstGeom prst="rightArrow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D186A6-F2A2-412B-8FA2-B5F11CBBE70C}">
      <dsp:nvSpPr>
        <dsp:cNvPr id="0" name=""/>
        <dsp:cNvSpPr/>
      </dsp:nvSpPr>
      <dsp:spPr>
        <a:xfrm>
          <a:off x="2956" y="1084852"/>
          <a:ext cx="1881499" cy="144647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專案</a:t>
          </a:r>
          <a:r>
            <a:rPr lang="en-US" altLang="zh-TW" sz="3600" kern="12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/>
          </a:r>
          <a:br>
            <a:rPr lang="en-US" altLang="zh-TW" sz="3600" kern="12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</a:br>
          <a:r>
            <a:rPr lang="zh-TW" altLang="en-US" sz="3600" kern="12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規劃</a:t>
          </a:r>
          <a:endParaRPr lang="zh-TW" altLang="en-US" sz="3600" kern="1200" dirty="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2956" y="1084852"/>
        <a:ext cx="1881499" cy="1446470"/>
      </dsp:txXfrm>
    </dsp:sp>
    <dsp:sp modelId="{C2EADD1F-686F-4FAB-8CFC-E2F88DF647C5}">
      <dsp:nvSpPr>
        <dsp:cNvPr id="0" name=""/>
        <dsp:cNvSpPr/>
      </dsp:nvSpPr>
      <dsp:spPr>
        <a:xfrm>
          <a:off x="2158128" y="1084852"/>
          <a:ext cx="1881499" cy="1446470"/>
        </a:xfrm>
        <a:prstGeom prst="roundRect">
          <a:avLst/>
        </a:prstGeom>
        <a:solidFill>
          <a:schemeClr val="accent5">
            <a:hueOff val="1714279"/>
            <a:satOff val="3916"/>
            <a:lumOff val="-1085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專案</a:t>
          </a:r>
          <a:r>
            <a:rPr lang="en-US" altLang="zh-TW" sz="3600" kern="12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/>
          </a:r>
          <a:br>
            <a:rPr lang="en-US" altLang="zh-TW" sz="3600" kern="12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</a:br>
          <a:r>
            <a:rPr lang="zh-TW" altLang="en-US" sz="3600" kern="12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執行</a:t>
          </a:r>
          <a:endParaRPr lang="zh-TW" altLang="en-US" sz="3600" kern="1200" dirty="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2158128" y="1084852"/>
        <a:ext cx="1881499" cy="1446470"/>
      </dsp:txXfrm>
    </dsp:sp>
    <dsp:sp modelId="{0DAFED7E-3055-4ACE-9A8F-8716E1DB054B}">
      <dsp:nvSpPr>
        <dsp:cNvPr id="0" name=""/>
        <dsp:cNvSpPr/>
      </dsp:nvSpPr>
      <dsp:spPr>
        <a:xfrm>
          <a:off x="4313300" y="1084852"/>
          <a:ext cx="1881499" cy="1446470"/>
        </a:xfrm>
        <a:prstGeom prst="roundRect">
          <a:avLst/>
        </a:prstGeom>
        <a:solidFill>
          <a:schemeClr val="accent5">
            <a:hueOff val="3428557"/>
            <a:satOff val="7832"/>
            <a:lumOff val="-216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latin typeface="微軟正黑體" pitchFamily="34" charset="-120"/>
              <a:ea typeface="微軟正黑體" pitchFamily="34" charset="-120"/>
            </a:rPr>
            <a:t>訓練與溝通</a:t>
          </a:r>
          <a:endParaRPr lang="zh-TW" altLang="en-US" sz="36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313300" y="1084852"/>
        <a:ext cx="1881499" cy="1446470"/>
      </dsp:txXfrm>
    </dsp:sp>
    <dsp:sp modelId="{17F14048-D5B8-48CF-BF49-86F99DB00A28}">
      <dsp:nvSpPr>
        <dsp:cNvPr id="0" name=""/>
        <dsp:cNvSpPr/>
      </dsp:nvSpPr>
      <dsp:spPr>
        <a:xfrm>
          <a:off x="6468471" y="1084852"/>
          <a:ext cx="1881499" cy="1446470"/>
        </a:xfrm>
        <a:prstGeom prst="roundRect">
          <a:avLst/>
        </a:prstGeom>
        <a:solidFill>
          <a:schemeClr val="accent5">
            <a:hueOff val="5142836"/>
            <a:satOff val="11748"/>
            <a:lumOff val="-32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latin typeface="微軟正黑體" pitchFamily="34" charset="-120"/>
              <a:ea typeface="微軟正黑體" pitchFamily="34" charset="-120"/>
            </a:rPr>
            <a:t>具體</a:t>
          </a:r>
          <a:r>
            <a:rPr lang="en-US" altLang="zh-TW" sz="3600" kern="1200" dirty="0" smtClean="0">
              <a:latin typeface="微軟正黑體" pitchFamily="34" charset="-120"/>
              <a:ea typeface="微軟正黑體" pitchFamily="34" charset="-120"/>
            </a:rPr>
            <a:t/>
          </a:r>
          <a:br>
            <a:rPr lang="en-US" altLang="zh-TW" sz="3600" kern="1200" dirty="0" smtClean="0">
              <a:latin typeface="微軟正黑體" pitchFamily="34" charset="-120"/>
              <a:ea typeface="微軟正黑體" pitchFamily="34" charset="-120"/>
            </a:rPr>
          </a:br>
          <a:r>
            <a:rPr lang="zh-TW" altLang="en-US" sz="3600" kern="1200" dirty="0" smtClean="0">
              <a:latin typeface="微軟正黑體" pitchFamily="34" charset="-120"/>
              <a:ea typeface="微軟正黑體" pitchFamily="34" charset="-120"/>
            </a:rPr>
            <a:t>效益</a:t>
          </a:r>
          <a:endParaRPr lang="zh-TW" altLang="en-US" sz="36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6468471" y="1084852"/>
        <a:ext cx="1881499" cy="14464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253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253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4988"/>
            <a:ext cx="29432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253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24988"/>
            <a:ext cx="29432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DF16C2E-2278-4873-9600-4AA96E5E0CA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3288"/>
            <a:ext cx="4981575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4988"/>
            <a:ext cx="29432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24988"/>
            <a:ext cx="29432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83D6FCC-8BCC-47AE-AB93-84C8130DA39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ABDE1A-0674-4BF7-B2D4-E4007DD05F2A}" type="slidenum">
              <a:rPr lang="en-US" altLang="zh-TW" smtClean="0"/>
              <a:pPr/>
              <a:t>0</a:t>
            </a:fld>
            <a:endParaRPr lang="en-US" altLang="zh-TW" smtClean="0"/>
          </a:p>
        </p:txBody>
      </p:sp>
      <p:sp>
        <p:nvSpPr>
          <p:cNvPr id="58370" name="Rectangle 7"/>
          <p:cNvSpPr txBox="1">
            <a:spLocks noGrp="1" noChangeArrowheads="1"/>
          </p:cNvSpPr>
          <p:nvPr/>
        </p:nvSpPr>
        <p:spPr bwMode="auto">
          <a:xfrm>
            <a:off x="3848100" y="9424988"/>
            <a:ext cx="29432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30" tIns="44865" rIns="89730" bIns="44865" anchor="b"/>
          <a:lstStyle/>
          <a:p>
            <a:pPr algn="r" defTabSz="896938"/>
            <a:fld id="{865DF158-665F-42F4-8BBF-9C9B0015E059}" type="slidenum">
              <a:rPr lang="en-US" altLang="zh-TW" sz="1200" b="0">
                <a:latin typeface="Times New Roman" pitchFamily="18" charset="0"/>
              </a:rPr>
              <a:pPr algn="r" defTabSz="896938"/>
              <a:t>0</a:t>
            </a:fld>
            <a:endParaRPr lang="en-US" altLang="zh-TW" sz="1200" b="0">
              <a:latin typeface="Times New Roman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4400" y="742950"/>
            <a:ext cx="4960938" cy="3722688"/>
          </a:xfrm>
          <a:solidFill>
            <a:srgbClr val="FFFFFF"/>
          </a:solidFill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4875"/>
            <a:ext cx="4981575" cy="446405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9730" tIns="44865" rIns="89730" bIns="44865"/>
          <a:lstStyle/>
          <a:p>
            <a:pPr eaLnBrk="1" hangingPunct="1"/>
            <a:endParaRPr lang="zh-TW" altLang="zh-TW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zh-TW" altLang="en-US" dirty="0" smtClean="0"/>
              <a:t>如大家所知，台積公司同時於台灣證券交易所以及</a:t>
            </a:r>
            <a:r>
              <a:rPr lang="en-US" altLang="zh-TW" dirty="0" smtClean="0"/>
              <a:t>NYSE (</a:t>
            </a:r>
            <a:r>
              <a:rPr lang="zh-TW" altLang="en-US" dirty="0" smtClean="0"/>
              <a:t>紐約證券交易所</a:t>
            </a:r>
            <a:r>
              <a:rPr lang="en-US" altLang="zh-TW" dirty="0" smtClean="0"/>
              <a:t>) </a:t>
            </a:r>
            <a:r>
              <a:rPr lang="zh-TW" altLang="en-US" dirty="0" smtClean="0"/>
              <a:t>掛牌上市。在</a:t>
            </a:r>
            <a:r>
              <a:rPr lang="en-US" altLang="zh-TW" dirty="0" smtClean="0"/>
              <a:t>2012</a:t>
            </a:r>
            <a:r>
              <a:rPr lang="zh-TW" altLang="en-US" dirty="0" smtClean="0"/>
              <a:t>年以前，每年都需分別編製</a:t>
            </a:r>
            <a:r>
              <a:rPr lang="en-US" altLang="zh-TW" dirty="0" smtClean="0"/>
              <a:t>ROC GAAP</a:t>
            </a:r>
            <a:r>
              <a:rPr lang="zh-TW" altLang="en-US" dirty="0" smtClean="0"/>
              <a:t>及</a:t>
            </a:r>
            <a:r>
              <a:rPr lang="en-US" altLang="zh-TW" dirty="0" smtClean="0"/>
              <a:t>US GAAP</a:t>
            </a:r>
            <a:r>
              <a:rPr lang="zh-TW" altLang="en-US" dirty="0" smtClean="0"/>
              <a:t>財務報告。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了例行性</a:t>
            </a:r>
            <a:r>
              <a:rPr lang="en-US" altLang="zh-TW" dirty="0" smtClean="0"/>
              <a:t>ROC GAAP</a:t>
            </a:r>
            <a:r>
              <a:rPr lang="zh-TW" altLang="en-US" dirty="0" smtClean="0"/>
              <a:t>及</a:t>
            </a:r>
            <a:r>
              <a:rPr lang="en-US" altLang="zh-TW" dirty="0" smtClean="0"/>
              <a:t>US GAAP</a:t>
            </a:r>
            <a:r>
              <a:rPr lang="zh-TW" altLang="en-US" dirty="0" smtClean="0"/>
              <a:t>財務報告之外，加上</a:t>
            </a:r>
            <a:r>
              <a:rPr lang="en-US" altLang="zh-TW" dirty="0" smtClean="0"/>
              <a:t>2012</a:t>
            </a:r>
            <a:r>
              <a:rPr lang="zh-TW" altLang="en-US" dirty="0" smtClean="0"/>
              <a:t>年的</a:t>
            </a:r>
            <a:r>
              <a:rPr lang="en-US" altLang="zh-TW" dirty="0" smtClean="0"/>
              <a:t>IFRS</a:t>
            </a:r>
            <a:r>
              <a:rPr lang="zh-TW" altLang="en-US" dirty="0" smtClean="0"/>
              <a:t>的比較資訊，台積公司</a:t>
            </a:r>
            <a:r>
              <a:rPr lang="en-US" altLang="zh-TW" dirty="0" smtClean="0"/>
              <a:t>2012</a:t>
            </a:r>
            <a:r>
              <a:rPr lang="zh-TW" altLang="en-US" dirty="0" smtClean="0"/>
              <a:t>年一共要編製</a:t>
            </a:r>
            <a:r>
              <a:rPr lang="en-US" altLang="zh-TW" dirty="0" smtClean="0"/>
              <a:t>3</a:t>
            </a:r>
            <a:r>
              <a:rPr lang="zh-TW" altLang="en-US" dirty="0" smtClean="0"/>
              <a:t>份報告。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從</a:t>
            </a:r>
            <a:r>
              <a:rPr lang="en-US" altLang="zh-TW" dirty="0" smtClean="0"/>
              <a:t>2013</a:t>
            </a:r>
            <a:r>
              <a:rPr lang="zh-TW" altLang="en-US" dirty="0" smtClean="0"/>
              <a:t>年開始，因為</a:t>
            </a:r>
            <a:r>
              <a:rPr lang="en-US" altLang="zh-TW" dirty="0" smtClean="0"/>
              <a:t>IFRS</a:t>
            </a:r>
            <a:r>
              <a:rPr lang="zh-TW" altLang="en-US" dirty="0" smtClean="0"/>
              <a:t>的導入，我們只需要調整少許的</a:t>
            </a:r>
            <a:r>
              <a:rPr lang="en-US" altLang="zh-TW" dirty="0" smtClean="0"/>
              <a:t>IFRS</a:t>
            </a:r>
            <a:r>
              <a:rPr lang="zh-TW" altLang="en-US" dirty="0" smtClean="0"/>
              <a:t>與</a:t>
            </a:r>
            <a:r>
              <a:rPr lang="en-US" altLang="zh-TW" dirty="0" smtClean="0"/>
              <a:t>TIFRS</a:t>
            </a:r>
            <a:r>
              <a:rPr lang="zh-TW" altLang="en-US" dirty="0" smtClean="0"/>
              <a:t>之間的差異，就可以直接在美國申報</a:t>
            </a:r>
            <a:r>
              <a:rPr lang="en-US" altLang="zh-TW" dirty="0" smtClean="0"/>
              <a:t>IFRS</a:t>
            </a:r>
            <a:r>
              <a:rPr lang="zh-TW" altLang="en-US" dirty="0" smtClean="0"/>
              <a:t>的財務報告。因此，政府導入</a:t>
            </a:r>
            <a:r>
              <a:rPr lang="en-US" altLang="zh-TW" dirty="0" smtClean="0"/>
              <a:t>IFRS</a:t>
            </a:r>
            <a:r>
              <a:rPr lang="zh-TW" altLang="en-US" dirty="0" smtClean="0"/>
              <a:t>的決定，將有助於我們以後在財報編製估作上的簡化及一致性。</a:t>
            </a:r>
          </a:p>
          <a:p>
            <a:endParaRPr lang="zh-TW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r>
              <a:rPr lang="en-US" altLang="zh-TW" sz="1400" dirty="0" smtClean="0"/>
              <a:t>1.</a:t>
            </a:r>
            <a:r>
              <a:rPr lang="zh-TW" altLang="en-US" sz="1400" dirty="0" smtClean="0"/>
              <a:t> 由上而下的專案領導</a:t>
            </a:r>
            <a:endParaRPr lang="en-US" altLang="zh-TW" sz="1400" dirty="0" smtClean="0"/>
          </a:p>
          <a:p>
            <a:pPr>
              <a:buFont typeface="Arial" pitchFamily="34" charset="0"/>
              <a:buNone/>
            </a:pPr>
            <a:r>
              <a:rPr lang="en-US" altLang="zh-TW" sz="1400" dirty="0" smtClean="0"/>
              <a:t>1-1.</a:t>
            </a:r>
            <a:r>
              <a:rPr lang="zh-TW" altLang="en-US" sz="1400" dirty="0" smtClean="0"/>
              <a:t> 由財務長在高階經理人會議中說明</a:t>
            </a:r>
            <a:r>
              <a:rPr lang="en-US" altLang="zh-TW" sz="1400" dirty="0" smtClean="0"/>
              <a:t>IFRS</a:t>
            </a:r>
            <a:r>
              <a:rPr lang="zh-TW" altLang="en-US" sz="1400" dirty="0" smtClean="0"/>
              <a:t>專案的重要性，取得</a:t>
            </a:r>
            <a:r>
              <a:rPr lang="en-US" altLang="zh-TW" sz="1400" dirty="0" smtClean="0"/>
              <a:t>IT</a:t>
            </a:r>
            <a:r>
              <a:rPr lang="zh-TW" altLang="en-US" sz="1400" dirty="0" smtClean="0"/>
              <a:t>部門主管承諾將全力支援專案人力需求</a:t>
            </a:r>
            <a:endParaRPr lang="en-US" altLang="zh-TW" sz="1400" dirty="0" smtClean="0"/>
          </a:p>
          <a:p>
            <a:pPr>
              <a:buFont typeface="Arial" pitchFamily="34" charset="0"/>
              <a:buNone/>
            </a:pPr>
            <a:endParaRPr lang="en-US" altLang="zh-TW" sz="1400" dirty="0" smtClean="0"/>
          </a:p>
          <a:p>
            <a:endParaRPr lang="zh-TW" altLang="en-US" sz="1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3D6FCC-8BCC-47AE-AB93-84C8130DA395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dirty="0" smtClean="0"/>
              <a:t>2. </a:t>
            </a:r>
            <a:r>
              <a:rPr lang="zh-TW" altLang="en-US" sz="1200" dirty="0" smtClean="0"/>
              <a:t>善用主管機關資源</a:t>
            </a:r>
            <a:endParaRPr lang="en-US" altLang="zh-TW" sz="120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dirty="0" smtClean="0"/>
              <a:t>2-1. </a:t>
            </a:r>
            <a:r>
              <a:rPr lang="zh-TW" altLang="en-US" sz="1200" dirty="0" smtClean="0"/>
              <a:t>每季</a:t>
            </a:r>
            <a:r>
              <a:rPr lang="en-US" altLang="zh-TW" sz="1200" dirty="0" smtClean="0"/>
              <a:t>IFRS</a:t>
            </a:r>
            <a:r>
              <a:rPr lang="zh-TW" altLang="en-US" sz="1200" dirty="0" smtClean="0"/>
              <a:t>宣導會</a:t>
            </a:r>
            <a:endParaRPr lang="en-US" altLang="zh-TW" sz="120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dirty="0" smtClean="0"/>
              <a:t>(</a:t>
            </a:r>
            <a:r>
              <a:rPr lang="zh-TW" altLang="en-US" sz="1200" dirty="0" smtClean="0"/>
              <a:t>舉例</a:t>
            </a:r>
            <a:r>
              <a:rPr lang="en-US" altLang="zh-TW" sz="1200" dirty="0" smtClean="0"/>
              <a:t>)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dirty="0" smtClean="0"/>
              <a:t>2-2. IFRS</a:t>
            </a:r>
            <a:r>
              <a:rPr lang="zh-TW" altLang="en-US" sz="1200" dirty="0" smtClean="0"/>
              <a:t>問答集</a:t>
            </a:r>
            <a:endParaRPr lang="en-US" altLang="zh-TW" sz="120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dirty="0" smtClean="0"/>
              <a:t>(</a:t>
            </a:r>
            <a:r>
              <a:rPr lang="zh-TW" altLang="en-US" sz="1200" dirty="0" smtClean="0"/>
              <a:t>舉例</a:t>
            </a:r>
            <a:r>
              <a:rPr lang="en-US" altLang="zh-TW" sz="1200" dirty="0" smtClean="0"/>
              <a:t>)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dirty="0" smtClean="0"/>
              <a:t>2-3. IFRS</a:t>
            </a:r>
            <a:r>
              <a:rPr lang="zh-TW" altLang="en-US" sz="1200" dirty="0" smtClean="0"/>
              <a:t>服務中心</a:t>
            </a:r>
            <a:endParaRPr lang="en-US" altLang="zh-TW" sz="120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dirty="0" smtClean="0"/>
              <a:t>(</a:t>
            </a:r>
            <a:r>
              <a:rPr lang="zh-TW" altLang="en-US" sz="1200" dirty="0" smtClean="0"/>
              <a:t>舉例</a:t>
            </a:r>
            <a:r>
              <a:rPr lang="en-US" altLang="zh-TW" sz="1200" dirty="0" smtClean="0"/>
              <a:t>)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TW" sz="1200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3D6FCC-8BCC-47AE-AB93-84C8130DA395}" type="slidenum">
              <a:rPr lang="en-US" altLang="zh-TW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altLang="zh-TW" sz="1400" dirty="0" smtClean="0"/>
              <a:t>1. </a:t>
            </a:r>
            <a:r>
              <a:rPr lang="zh-TW" altLang="en-US" sz="1400" dirty="0" smtClean="0"/>
              <a:t>由淺而深的內部訓練</a:t>
            </a:r>
            <a:endParaRPr lang="en-US" altLang="zh-TW" sz="1400" dirty="0" smtClean="0"/>
          </a:p>
          <a:p>
            <a:pPr marL="342900" indent="-342900">
              <a:buNone/>
            </a:pPr>
            <a:r>
              <a:rPr lang="en-US" altLang="zh-TW" sz="1400" dirty="0" smtClean="0"/>
              <a:t>1.1 E-learning</a:t>
            </a:r>
            <a:r>
              <a:rPr lang="zh-TW" altLang="en-US" sz="1400" dirty="0" smtClean="0"/>
              <a:t>：</a:t>
            </a:r>
            <a:r>
              <a:rPr lang="en-US" altLang="zh-TW" sz="1400" dirty="0" smtClean="0"/>
              <a:t> </a:t>
            </a:r>
            <a:r>
              <a:rPr lang="zh-TW" altLang="en-US" sz="1400" dirty="0" smtClean="0"/>
              <a:t>財務組織全員參加受訓並接受線上測驗。內容：</a:t>
            </a:r>
            <a:r>
              <a:rPr lang="en-US" altLang="zh-TW" sz="1400" dirty="0" smtClean="0"/>
              <a:t>IFRS</a:t>
            </a:r>
            <a:r>
              <a:rPr lang="zh-TW" altLang="en-US" sz="1400" dirty="0" smtClean="0"/>
              <a:t>對台積公司之影響。</a:t>
            </a:r>
            <a:endParaRPr lang="en-US" altLang="zh-TW" sz="1400" dirty="0" smtClean="0"/>
          </a:p>
          <a:p>
            <a:pPr marL="342900" indent="-342900">
              <a:buNone/>
            </a:pPr>
            <a:r>
              <a:rPr lang="en-US" altLang="zh-TW" sz="1400" dirty="0" smtClean="0"/>
              <a:t>1.2</a:t>
            </a:r>
            <a:r>
              <a:rPr lang="en-US" altLang="zh-TW" sz="1400" baseline="0" dirty="0" smtClean="0"/>
              <a:t> </a:t>
            </a:r>
            <a:r>
              <a:rPr lang="en-US" altLang="zh-TW" sz="1400" dirty="0" smtClean="0"/>
              <a:t>8</a:t>
            </a:r>
            <a:r>
              <a:rPr lang="zh-TW" altLang="en-US" sz="1400" dirty="0" smtClean="0"/>
              <a:t>堂課堂訓練：歷時 </a:t>
            </a:r>
            <a:r>
              <a:rPr lang="en-US" altLang="zh-TW" sz="1400" dirty="0" smtClean="0"/>
              <a:t>24 hrs, </a:t>
            </a:r>
            <a:r>
              <a:rPr lang="zh-TW" altLang="en-US" sz="1400" dirty="0" smtClean="0"/>
              <a:t>參加人次超過</a:t>
            </a:r>
            <a:r>
              <a:rPr lang="en-US" altLang="zh-TW" sz="1400" dirty="0" smtClean="0"/>
              <a:t>600</a:t>
            </a:r>
            <a:r>
              <a:rPr lang="zh-TW" altLang="en-US" sz="1400" dirty="0" smtClean="0"/>
              <a:t>人（包含關聯企業）</a:t>
            </a:r>
            <a:endParaRPr lang="en-US" altLang="zh-TW" sz="1400" dirty="0" smtClean="0"/>
          </a:p>
          <a:p>
            <a:pPr marL="342900" indent="-342900">
              <a:buNone/>
            </a:pPr>
            <a:r>
              <a:rPr lang="en-US" altLang="zh-TW" sz="1400" dirty="0" smtClean="0"/>
              <a:t>1.3</a:t>
            </a:r>
            <a:r>
              <a:rPr lang="en-US" altLang="zh-TW" sz="1400" baseline="0" dirty="0" smtClean="0"/>
              <a:t> </a:t>
            </a:r>
            <a:r>
              <a:rPr lang="en-US" altLang="zh-TW" sz="1400" dirty="0" smtClean="0"/>
              <a:t>27</a:t>
            </a:r>
            <a:r>
              <a:rPr lang="zh-TW" altLang="en-US" sz="1400" dirty="0" smtClean="0"/>
              <a:t> 場內部研討會：歷時 </a:t>
            </a:r>
            <a:r>
              <a:rPr lang="en-US" altLang="zh-TW" sz="1400" dirty="0" smtClean="0"/>
              <a:t>40 hrs ((22+12)+6)</a:t>
            </a:r>
          </a:p>
          <a:p>
            <a:endParaRPr lang="zh-TW" altLang="en-US" sz="1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3D6FCC-8BCC-47AE-AB93-84C8130DA395}" type="slidenum">
              <a:rPr lang="en-US" altLang="zh-TW" smtClean="0"/>
              <a:pPr>
                <a:defRPr/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 </a:t>
            </a:r>
            <a:r>
              <a:rPr lang="en-US" altLang="zh-TW" dirty="0" smtClean="0"/>
              <a:t>IASB</a:t>
            </a:r>
            <a:r>
              <a:rPr lang="zh-TW" altLang="en-US" dirty="0" smtClean="0"/>
              <a:t> 尚未定案的新公報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1-1.</a:t>
            </a:r>
            <a:r>
              <a:rPr lang="zh-TW" altLang="en-US" dirty="0" smtClean="0"/>
              <a:t> 租賃會計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1-2.</a:t>
            </a:r>
            <a:r>
              <a:rPr lang="zh-TW" altLang="en-US" dirty="0" smtClean="0"/>
              <a:t> 收入認列</a:t>
            </a:r>
            <a:endParaRPr lang="en-US" altLang="zh-TW" dirty="0" smtClean="0"/>
          </a:p>
          <a:p>
            <a:pPr lvl="1"/>
            <a:endParaRPr lang="en-US" altLang="zh-TW" dirty="0" smtClean="0"/>
          </a:p>
          <a:p>
            <a:r>
              <a:rPr lang="en-US" altLang="zh-TW" dirty="0" smtClean="0"/>
              <a:t>2.</a:t>
            </a:r>
            <a:r>
              <a:rPr lang="zh-TW" altLang="en-US" dirty="0" smtClean="0"/>
              <a:t> </a:t>
            </a:r>
            <a:r>
              <a:rPr lang="en-US" altLang="zh-TW" dirty="0" smtClean="0"/>
              <a:t>IASB</a:t>
            </a:r>
            <a:r>
              <a:rPr lang="zh-TW" altLang="en-US" dirty="0" smtClean="0"/>
              <a:t>已定案，但金管會尚未確定實施日期之重要新公報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2-1.</a:t>
            </a:r>
            <a:r>
              <a:rPr lang="zh-TW" altLang="en-US" dirty="0" smtClean="0"/>
              <a:t> </a:t>
            </a:r>
            <a:r>
              <a:rPr lang="en-US" altLang="zh-TW" dirty="0" smtClean="0"/>
              <a:t>IFRS</a:t>
            </a:r>
            <a:r>
              <a:rPr lang="zh-TW" altLang="en-US" dirty="0" smtClean="0"/>
              <a:t> </a:t>
            </a:r>
            <a:r>
              <a:rPr lang="en-US" altLang="zh-TW" dirty="0" smtClean="0"/>
              <a:t>9</a:t>
            </a:r>
            <a:r>
              <a:rPr lang="zh-TW" altLang="en-US" dirty="0" smtClean="0"/>
              <a:t> 金融工具分類與衡量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2-2.</a:t>
            </a:r>
            <a:r>
              <a:rPr lang="zh-TW" altLang="en-US" dirty="0" smtClean="0"/>
              <a:t> </a:t>
            </a:r>
            <a:r>
              <a:rPr lang="en-US" altLang="zh-TW" dirty="0" smtClean="0"/>
              <a:t>IFRS</a:t>
            </a:r>
            <a:r>
              <a:rPr lang="zh-TW" altLang="en-US" dirty="0" smtClean="0"/>
              <a:t> </a:t>
            </a:r>
            <a:r>
              <a:rPr lang="en-US" altLang="zh-TW" dirty="0" smtClean="0"/>
              <a:t>10</a:t>
            </a:r>
            <a:r>
              <a:rPr lang="zh-TW" altLang="en-US" dirty="0" smtClean="0"/>
              <a:t> 合併財務報表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2-3.</a:t>
            </a:r>
            <a:r>
              <a:rPr lang="zh-TW" altLang="en-US" dirty="0" smtClean="0"/>
              <a:t> </a:t>
            </a:r>
            <a:r>
              <a:rPr lang="en-US" altLang="zh-TW" dirty="0" smtClean="0"/>
              <a:t>IFRS</a:t>
            </a:r>
            <a:r>
              <a:rPr lang="zh-TW" altLang="en-US" dirty="0" smtClean="0"/>
              <a:t> </a:t>
            </a:r>
            <a:r>
              <a:rPr lang="en-US" altLang="zh-TW" dirty="0" smtClean="0"/>
              <a:t>11</a:t>
            </a:r>
            <a:r>
              <a:rPr lang="zh-TW" altLang="en-US" dirty="0" smtClean="0"/>
              <a:t> 聯合協議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2-4.</a:t>
            </a:r>
            <a:r>
              <a:rPr lang="zh-TW" altLang="en-US" dirty="0" smtClean="0"/>
              <a:t> </a:t>
            </a:r>
            <a:r>
              <a:rPr lang="en-US" altLang="zh-TW" dirty="0" smtClean="0"/>
              <a:t>IFRS</a:t>
            </a:r>
            <a:r>
              <a:rPr lang="zh-TW" altLang="en-US" dirty="0" smtClean="0"/>
              <a:t> </a:t>
            </a:r>
            <a:r>
              <a:rPr lang="en-US" altLang="zh-TW" dirty="0" smtClean="0"/>
              <a:t>12</a:t>
            </a:r>
            <a:r>
              <a:rPr lang="zh-TW" altLang="en-US" dirty="0" smtClean="0"/>
              <a:t> 對其他個體之權益之揭露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2-5.</a:t>
            </a:r>
            <a:r>
              <a:rPr lang="zh-TW" altLang="en-US" dirty="0" smtClean="0"/>
              <a:t> </a:t>
            </a:r>
            <a:r>
              <a:rPr lang="en-US" altLang="zh-TW" dirty="0" smtClean="0"/>
              <a:t>IFRS</a:t>
            </a:r>
            <a:r>
              <a:rPr lang="zh-TW" altLang="en-US" dirty="0" smtClean="0"/>
              <a:t> </a:t>
            </a:r>
            <a:r>
              <a:rPr lang="en-US" altLang="zh-TW" dirty="0" smtClean="0"/>
              <a:t>13</a:t>
            </a:r>
            <a:r>
              <a:rPr lang="zh-TW" altLang="en-US" dirty="0" smtClean="0"/>
              <a:t> 公允價值衡量 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3D6FCC-8BCC-47AE-AB93-84C8130DA395}" type="slidenum">
              <a:rPr lang="en-US" altLang="zh-TW" smtClean="0"/>
              <a:pPr>
                <a:defRPr/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0" y="5800725"/>
          <a:ext cx="9144000" cy="1057275"/>
        </p:xfrm>
        <a:graphic>
          <a:graphicData uri="http://schemas.openxmlformats.org/presentationml/2006/ole">
            <p:oleObj spid="_x0000_s106497" name="Photo Editor 影像" r:id="rId3" imgW="10631384" imgH="1228571" progId="">
              <p:embed/>
            </p:oleObj>
          </a:graphicData>
        </a:graphic>
      </p:graphicFrame>
      <p:pic>
        <p:nvPicPr>
          <p:cNvPr id="5" name="Picture 14" descr="C:\Documents and Settings\Administrator\桌面\image7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800725"/>
            <a:ext cx="91440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10"/>
          <p:cNvSpPr txBox="1">
            <a:spLocks noChangeArrowheads="1"/>
          </p:cNvSpPr>
          <p:nvPr userDrawn="1"/>
        </p:nvSpPr>
        <p:spPr bwMode="auto">
          <a:xfrm>
            <a:off x="0" y="6692900"/>
            <a:ext cx="944563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30000"/>
              </a:spcBef>
              <a:defRPr/>
            </a:pPr>
            <a:r>
              <a:rPr kumimoji="0" lang="en-US" altLang="zh-TW" sz="700" dirty="0">
                <a:solidFill>
                  <a:schemeClr val="bg1"/>
                </a:solidFill>
              </a:rPr>
              <a:t>© 2013 TSMC, Ltd</a:t>
            </a:r>
            <a:endParaRPr lang="en-US" altLang="zh-TW" sz="700" dirty="0">
              <a:solidFill>
                <a:schemeClr val="bg1"/>
              </a:solidFill>
            </a:endParaRPr>
          </a:p>
        </p:txBody>
      </p:sp>
      <p:pic>
        <p:nvPicPr>
          <p:cNvPr id="7" name="Picture 5" descr="t1"/>
          <p:cNvPicPr>
            <a:picLocks noChangeAspect="1" noChangeArrowheads="1"/>
          </p:cNvPicPr>
          <p:nvPr/>
        </p:nvPicPr>
        <p:blipFill>
          <a:blip r:embed="rId5" cstate="print">
            <a:lum bright="6000"/>
          </a:blip>
          <a:srcRect/>
          <a:stretch>
            <a:fillRect/>
          </a:stretch>
        </p:blipFill>
        <p:spPr bwMode="auto">
          <a:xfrm>
            <a:off x="3175" y="0"/>
            <a:ext cx="91408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8188325" y="666750"/>
            <a:ext cx="919163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altLang="zh-TW" sz="800">
                <a:solidFill>
                  <a:srgbClr val="808080"/>
                </a:solidFill>
              </a:rPr>
              <a:t>TSMC Property</a:t>
            </a:r>
          </a:p>
        </p:txBody>
      </p:sp>
      <p:pic>
        <p:nvPicPr>
          <p:cNvPr id="9" name="Picture 7" descr="logo_black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43888" y="60325"/>
            <a:ext cx="83502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38200" y="2209800"/>
            <a:ext cx="7486650" cy="1304925"/>
          </a:xfrm>
        </p:spPr>
        <p:txBody>
          <a:bodyPr/>
          <a:lstStyle>
            <a:lvl1pPr algn="ctr">
              <a:defRPr sz="3600">
                <a:latin typeface="+mn-lt"/>
                <a:ea typeface="標楷體" pitchFamily="65" charset="-120"/>
              </a:defRPr>
            </a:lvl1pPr>
          </a:lstStyle>
          <a:p>
            <a:r>
              <a:rPr lang="en-US" altLang="zh-TW"/>
              <a:t>Headline Title Goes Here </a:t>
            </a:r>
            <a:br>
              <a:rPr lang="en-US" altLang="zh-TW"/>
            </a:br>
            <a:r>
              <a:rPr lang="en-US" altLang="zh-TW"/>
              <a:t>(Arial 36)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19150" y="3962400"/>
            <a:ext cx="7486650" cy="609600"/>
          </a:xfrm>
        </p:spPr>
        <p:txBody>
          <a:bodyPr/>
          <a:lstStyle>
            <a:lvl1pPr marL="0" indent="0" algn="ctr">
              <a:spcBef>
                <a:spcPct val="0"/>
              </a:spcBef>
              <a:buFont typeface="Wingdings" pitchFamily="2" charset="2"/>
              <a:buNone/>
              <a:defRPr sz="2800">
                <a:latin typeface="+mn-lt"/>
                <a:ea typeface="標楷體" pitchFamily="65" charset="-120"/>
              </a:defRPr>
            </a:lvl1pPr>
          </a:lstStyle>
          <a:p>
            <a:r>
              <a:rPr lang="en-US" altLang="zh-TW"/>
              <a:t>Headline Title Goes Here (Arial 28)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05600" y="271463"/>
            <a:ext cx="2057400" cy="559593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31813" y="271463"/>
            <a:ext cx="6021387" cy="559593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1813" y="44624"/>
            <a:ext cx="8231187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33400" y="15240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5240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0" y="5800725"/>
          <a:ext cx="9144000" cy="1057275"/>
        </p:xfrm>
        <a:graphic>
          <a:graphicData uri="http://schemas.openxmlformats.org/presentationml/2006/ole">
            <p:oleObj spid="_x0000_s1029" name="Photo Editor 影像" r:id="rId14" imgW="10631384" imgH="1228571" progId="">
              <p:embed/>
            </p:oleObj>
          </a:graphicData>
        </a:graphic>
      </p:graphicFrame>
      <p:pic>
        <p:nvPicPr>
          <p:cNvPr id="1031" name="Picture 15" descr="C:\Documents and Settings\Administrator\桌面\image7.pn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5800725"/>
            <a:ext cx="91440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12" name="Text Box 12"/>
          <p:cNvSpPr txBox="1">
            <a:spLocks noChangeArrowheads="1"/>
          </p:cNvSpPr>
          <p:nvPr userDrawn="1"/>
        </p:nvSpPr>
        <p:spPr bwMode="auto">
          <a:xfrm>
            <a:off x="0" y="6692900"/>
            <a:ext cx="944563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30000"/>
              </a:spcBef>
              <a:defRPr/>
            </a:pPr>
            <a:r>
              <a:rPr kumimoji="0" lang="en-US" altLang="zh-TW" sz="700" dirty="0">
                <a:solidFill>
                  <a:schemeClr val="bg1"/>
                </a:solidFill>
              </a:rPr>
              <a:t>© 2013 TSMC, Ltd</a:t>
            </a:r>
            <a:endParaRPr lang="en-US" altLang="zh-TW" sz="700" dirty="0">
              <a:solidFill>
                <a:schemeClr val="bg1"/>
              </a:solidFill>
            </a:endParaRPr>
          </a:p>
        </p:txBody>
      </p:sp>
      <p:pic>
        <p:nvPicPr>
          <p:cNvPr id="1033" name="Picture 3" descr="t1"/>
          <p:cNvPicPr>
            <a:picLocks noChangeAspect="1" noChangeArrowheads="1"/>
          </p:cNvPicPr>
          <p:nvPr/>
        </p:nvPicPr>
        <p:blipFill>
          <a:blip r:embed="rId16" cstate="print">
            <a:lum bright="6000"/>
          </a:blip>
          <a:srcRect/>
          <a:stretch>
            <a:fillRect/>
          </a:stretch>
        </p:blipFill>
        <p:spPr bwMode="auto">
          <a:xfrm>
            <a:off x="3175" y="0"/>
            <a:ext cx="91408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8194675" y="666750"/>
            <a:ext cx="919163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altLang="zh-TW" sz="800">
                <a:solidFill>
                  <a:srgbClr val="808080"/>
                </a:solidFill>
              </a:rPr>
              <a:t>TSMC Property</a:t>
            </a:r>
          </a:p>
        </p:txBody>
      </p:sp>
      <p:pic>
        <p:nvPicPr>
          <p:cNvPr id="1035" name="Picture 5" descr="logo_black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243888" y="60325"/>
            <a:ext cx="83502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31813" y="271463"/>
            <a:ext cx="82311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Headline Title Goes Here (Arial 32)</a:t>
            </a:r>
          </a:p>
        </p:txBody>
      </p:sp>
      <p:sp>
        <p:nvSpPr>
          <p:cNvPr id="103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5240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Bullet point 1 will be here (Arial 24)</a:t>
            </a:r>
          </a:p>
          <a:p>
            <a:pPr lvl="1"/>
            <a:r>
              <a:rPr lang="en-US" altLang="zh-TW" smtClean="0"/>
              <a:t>Bullet point goes here (Arial 20)</a:t>
            </a:r>
          </a:p>
          <a:p>
            <a:pPr lvl="2"/>
            <a:r>
              <a:rPr lang="en-US" altLang="zh-TW" smtClean="0"/>
              <a:t>Bullet point goes in here (Arial 18)</a:t>
            </a:r>
          </a:p>
          <a:p>
            <a:pPr lvl="3"/>
            <a:r>
              <a:rPr lang="en-US" altLang="zh-TW" smtClean="0"/>
              <a:t>Bullet point goes here (Arial 18)</a:t>
            </a:r>
          </a:p>
          <a:p>
            <a:pPr lvl="0"/>
            <a:r>
              <a:rPr lang="en-US" altLang="zh-TW" smtClean="0"/>
              <a:t>Bullet point 1 will be here (Arial 24)</a:t>
            </a:r>
          </a:p>
          <a:p>
            <a:pPr lvl="1"/>
            <a:r>
              <a:rPr lang="en-US" altLang="zh-TW" smtClean="0"/>
              <a:t>Bullet point goes here (Arial 20)</a:t>
            </a:r>
          </a:p>
          <a:p>
            <a:pPr lvl="2"/>
            <a:r>
              <a:rPr lang="en-US" altLang="zh-TW" smtClean="0"/>
              <a:t>Bullet point goes in here (Arial 18)</a:t>
            </a:r>
          </a:p>
          <a:p>
            <a:pPr lvl="3"/>
            <a:r>
              <a:rPr lang="en-US" altLang="zh-TW" smtClean="0"/>
              <a:t>Bullet point goes here (Arial 18)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 userDrawn="1"/>
        </p:nvSpPr>
        <p:spPr bwMode="auto">
          <a:xfrm>
            <a:off x="61913" y="50800"/>
            <a:ext cx="3698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  <a:defRPr/>
            </a:pPr>
            <a:fld id="{36D0BC1E-2F9D-438D-AA46-A9DE232AC9E9}" type="slidenum">
              <a:rPr kumimoji="0" lang="en-US" altLang="zh-TW" sz="1200">
                <a:solidFill>
                  <a:schemeClr val="bg1"/>
                </a:solidFill>
              </a:rPr>
              <a:pPr>
                <a:spcBef>
                  <a:spcPct val="30000"/>
                </a:spcBef>
                <a:defRPr/>
              </a:pPr>
              <a:t>‹#›</a:t>
            </a:fld>
            <a:endParaRPr kumimoji="0" lang="en-US" altLang="zh-TW" sz="120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+mn-lt"/>
          <a:ea typeface="標楷體" pitchFamily="65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標楷體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40000"/>
        </a:spcBef>
        <a:spcAft>
          <a:spcPct val="0"/>
        </a:spcAft>
        <a:buClr>
          <a:srgbClr val="CC0000"/>
        </a:buClr>
        <a:buFont typeface="Wingdings" pitchFamily="2" charset="2"/>
        <a:buChar char="l"/>
        <a:defRPr kumimoji="1" sz="2400" b="1">
          <a:solidFill>
            <a:schemeClr val="tx1"/>
          </a:solidFill>
          <a:latin typeface="+mn-lt"/>
          <a:ea typeface="標楷體" pitchFamily="65" charset="-120"/>
          <a:cs typeface="+mn-cs"/>
        </a:defRPr>
      </a:lvl1pPr>
      <a:lvl2pPr marL="742950" indent="-285750" algn="l" rtl="0" eaLnBrk="0" fontAlgn="base" hangingPunct="0">
        <a:spcBef>
          <a:spcPct val="40000"/>
        </a:spcBef>
        <a:spcAft>
          <a:spcPct val="0"/>
        </a:spcAft>
        <a:buSzPct val="80000"/>
        <a:buFont typeface="Wingdings" pitchFamily="2" charset="2"/>
        <a:buChar char="n"/>
        <a:defRPr kumimoji="1" sz="2000" b="1">
          <a:solidFill>
            <a:schemeClr val="tx1"/>
          </a:solidFill>
          <a:latin typeface="+mn-lt"/>
          <a:ea typeface="標楷體" pitchFamily="65" charset="-120"/>
        </a:defRPr>
      </a:lvl2pPr>
      <a:lvl3pPr marL="1143000" indent="-228600" algn="l" rtl="0" eaLnBrk="0" fontAlgn="base" hangingPunct="0">
        <a:spcBef>
          <a:spcPct val="4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u"/>
        <a:defRPr kumimoji="1" b="1">
          <a:solidFill>
            <a:schemeClr val="tx1"/>
          </a:solidFill>
          <a:latin typeface="+mn-lt"/>
          <a:ea typeface="標楷體" pitchFamily="65" charset="-120"/>
        </a:defRPr>
      </a:lvl3pPr>
      <a:lvl4pPr marL="1600200" indent="-228600" algn="l" rtl="0" eaLnBrk="0" fontAlgn="base" hangingPunct="0">
        <a:spcBef>
          <a:spcPct val="40000"/>
        </a:spcBef>
        <a:spcAft>
          <a:spcPct val="0"/>
        </a:spcAft>
        <a:buSzPct val="80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標楷體" pitchFamily="65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Times New Roman" pitchFamily="18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Times New Roman" pitchFamily="18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Times New Roman" pitchFamily="18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Times New Roman" pitchFamily="18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Times New Roman" pitchFamily="18" charset="0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我國成功導入</a:t>
            </a:r>
            <a:r>
              <a:rPr lang="en-US" altLang="zh-TW" smtClean="0"/>
              <a:t>IFRSs</a:t>
            </a:r>
            <a:r>
              <a:rPr lang="zh-TW" altLang="en-US" smtClean="0"/>
              <a:t>座談會</a:t>
            </a:r>
            <a:endParaRPr lang="en-US" altLang="zh-TW" smtClean="0"/>
          </a:p>
        </p:txBody>
      </p:sp>
      <p:sp>
        <p:nvSpPr>
          <p:cNvPr id="57346" name="Rectangle 1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台積公司導入經驗分享</a:t>
            </a:r>
            <a:endParaRPr lang="en-US" altLang="zh-TW" dirty="0" smtClean="0"/>
          </a:p>
          <a:p>
            <a:pPr eaLnBrk="1" hangingPunct="1"/>
            <a:endParaRPr lang="en-US" altLang="zh-TW" dirty="0" smtClean="0"/>
          </a:p>
          <a:p>
            <a:pPr eaLnBrk="1" hangingPunct="1"/>
            <a:r>
              <a:rPr lang="zh-TW" altLang="en-US" sz="2000" dirty="0" smtClean="0"/>
              <a:t>許晁熙　副理</a:t>
            </a:r>
            <a:endParaRPr lang="en-US" altLang="zh-TW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群組 24"/>
          <p:cNvGrpSpPr/>
          <p:nvPr/>
        </p:nvGrpSpPr>
        <p:grpSpPr>
          <a:xfrm>
            <a:off x="3697867" y="4725144"/>
            <a:ext cx="1512168" cy="1512168"/>
            <a:chOff x="4150547" y="1085857"/>
            <a:chExt cx="2352691" cy="2352691"/>
          </a:xfrm>
          <a:scene3d>
            <a:camera prst="orthographicFront"/>
            <a:lightRig rig="flat" dir="t"/>
          </a:scene3d>
        </p:grpSpPr>
        <p:sp>
          <p:nvSpPr>
            <p:cNvPr id="26" name="橢圓 25"/>
            <p:cNvSpPr/>
            <p:nvPr/>
          </p:nvSpPr>
          <p:spPr>
            <a:xfrm>
              <a:off x="4150547" y="1085857"/>
              <a:ext cx="2352691" cy="2352691"/>
            </a:xfrm>
            <a:prstGeom prst="ellipse">
              <a:avLst/>
            </a:prstGeom>
            <a:solidFill>
              <a:srgbClr val="FFC000">
                <a:alpha val="50000"/>
              </a:srgbClr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3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7" name="橢圓 4"/>
            <p:cNvSpPr/>
            <p:nvPr/>
          </p:nvSpPr>
          <p:spPr>
            <a:xfrm>
              <a:off x="4420831" y="1758054"/>
              <a:ext cx="1901431" cy="123236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/>
                <a:t>TIFRS / IFRS</a:t>
              </a:r>
              <a:endParaRPr lang="zh-TW" altLang="en-US" sz="2000" b="1" kern="1200" dirty="0"/>
            </a:p>
          </p:txBody>
        </p:sp>
      </p:grp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台積公司之會計環境</a:t>
            </a:r>
          </a:p>
        </p:txBody>
      </p:sp>
      <p:sp>
        <p:nvSpPr>
          <p:cNvPr id="94212" name="AutoShape 4"/>
          <p:cNvSpPr>
            <a:spLocks noChangeArrowheads="1"/>
          </p:cNvSpPr>
          <p:nvPr/>
        </p:nvSpPr>
        <p:spPr bwMode="auto">
          <a:xfrm>
            <a:off x="539750" y="1989138"/>
            <a:ext cx="7991475" cy="360362"/>
          </a:xfrm>
          <a:prstGeom prst="rightArrow">
            <a:avLst>
              <a:gd name="adj1" fmla="val 57713"/>
              <a:gd name="adj2" fmla="val 86754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zh-TW" altLang="en-US"/>
          </a:p>
        </p:txBody>
      </p:sp>
      <p:grpSp>
        <p:nvGrpSpPr>
          <p:cNvPr id="94219" name="Group 11"/>
          <p:cNvGrpSpPr>
            <a:grpSpLocks/>
          </p:cNvGrpSpPr>
          <p:nvPr/>
        </p:nvGrpSpPr>
        <p:grpSpPr bwMode="auto">
          <a:xfrm>
            <a:off x="3059832" y="1916113"/>
            <a:ext cx="0" cy="4033837"/>
            <a:chOff x="1927" y="1207"/>
            <a:chExt cx="0" cy="2541"/>
          </a:xfrm>
        </p:grpSpPr>
        <p:sp>
          <p:nvSpPr>
            <p:cNvPr id="94213" name="Line 5"/>
            <p:cNvSpPr>
              <a:spLocks noChangeShapeType="1"/>
            </p:cNvSpPr>
            <p:nvPr/>
          </p:nvSpPr>
          <p:spPr bwMode="auto">
            <a:xfrm>
              <a:off x="1927" y="1207"/>
              <a:ext cx="0" cy="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4217" name="Line 9"/>
            <p:cNvSpPr>
              <a:spLocks noChangeShapeType="1"/>
            </p:cNvSpPr>
            <p:nvPr/>
          </p:nvSpPr>
          <p:spPr bwMode="auto">
            <a:xfrm>
              <a:off x="1927" y="1616"/>
              <a:ext cx="0" cy="21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94220" name="Group 12"/>
          <p:cNvGrpSpPr>
            <a:grpSpLocks/>
          </p:cNvGrpSpPr>
          <p:nvPr/>
        </p:nvGrpSpPr>
        <p:grpSpPr bwMode="auto">
          <a:xfrm>
            <a:off x="5796136" y="1916113"/>
            <a:ext cx="0" cy="4033837"/>
            <a:chOff x="3742" y="1207"/>
            <a:chExt cx="0" cy="2541"/>
          </a:xfrm>
        </p:grpSpPr>
        <p:sp>
          <p:nvSpPr>
            <p:cNvPr id="94214" name="Line 6"/>
            <p:cNvSpPr>
              <a:spLocks noChangeShapeType="1"/>
            </p:cNvSpPr>
            <p:nvPr/>
          </p:nvSpPr>
          <p:spPr bwMode="auto">
            <a:xfrm>
              <a:off x="3742" y="1207"/>
              <a:ext cx="0" cy="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4218" name="Line 10"/>
            <p:cNvSpPr>
              <a:spLocks noChangeShapeType="1"/>
            </p:cNvSpPr>
            <p:nvPr/>
          </p:nvSpPr>
          <p:spPr bwMode="auto">
            <a:xfrm>
              <a:off x="3742" y="1616"/>
              <a:ext cx="0" cy="21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3687831" y="3573016"/>
            <a:ext cx="1532241" cy="1532241"/>
            <a:chOff x="2143148" y="1023934"/>
            <a:chExt cx="2352691" cy="2352691"/>
          </a:xfrm>
          <a:scene3d>
            <a:camera prst="orthographicFront"/>
            <a:lightRig rig="flat" dir="t"/>
          </a:scene3d>
        </p:grpSpPr>
        <p:sp>
          <p:nvSpPr>
            <p:cNvPr id="20" name="橢圓 19"/>
            <p:cNvSpPr/>
            <p:nvPr/>
          </p:nvSpPr>
          <p:spPr>
            <a:xfrm>
              <a:off x="2143148" y="1023934"/>
              <a:ext cx="2352691" cy="2352691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alpha val="5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5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1" name="橢圓 4"/>
            <p:cNvSpPr/>
            <p:nvPr/>
          </p:nvSpPr>
          <p:spPr>
            <a:xfrm>
              <a:off x="2474844" y="1908456"/>
              <a:ext cx="1835147" cy="64149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chemeClr val="tx1"/>
                  </a:solidFill>
                </a:rPr>
                <a:t>US GAAP</a:t>
              </a:r>
              <a:endParaRPr lang="zh-TW" altLang="en-US" sz="20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2" name="群組 21"/>
          <p:cNvGrpSpPr/>
          <p:nvPr/>
        </p:nvGrpSpPr>
        <p:grpSpPr>
          <a:xfrm>
            <a:off x="3687831" y="2492896"/>
            <a:ext cx="1532241" cy="1532241"/>
            <a:chOff x="3109934" y="45244"/>
            <a:chExt cx="2352691" cy="2352691"/>
          </a:xfrm>
          <a:scene3d>
            <a:camera prst="orthographicFront"/>
            <a:lightRig rig="flat" dir="t"/>
          </a:scene3d>
        </p:grpSpPr>
        <p:sp>
          <p:nvSpPr>
            <p:cNvPr id="23" name="橢圓 22"/>
            <p:cNvSpPr/>
            <p:nvPr/>
          </p:nvSpPr>
          <p:spPr>
            <a:xfrm>
              <a:off x="3109934" y="45244"/>
              <a:ext cx="2352691" cy="2352691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5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4" name="橢圓 4"/>
            <p:cNvSpPr/>
            <p:nvPr/>
          </p:nvSpPr>
          <p:spPr>
            <a:xfrm>
              <a:off x="3381398" y="778380"/>
              <a:ext cx="1809762" cy="74652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chemeClr val="bg1"/>
                  </a:solidFill>
                </a:rPr>
                <a:t>ROC GAAP</a:t>
              </a:r>
              <a:endParaRPr lang="zh-TW" altLang="en-US" sz="2000" b="1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" name="群組 30"/>
          <p:cNvGrpSpPr/>
          <p:nvPr/>
        </p:nvGrpSpPr>
        <p:grpSpPr>
          <a:xfrm>
            <a:off x="1033572" y="3573016"/>
            <a:ext cx="1532241" cy="1532241"/>
            <a:chOff x="2143148" y="1023934"/>
            <a:chExt cx="2352691" cy="2352691"/>
          </a:xfrm>
          <a:scene3d>
            <a:camera prst="orthographicFront"/>
            <a:lightRig rig="flat" dir="t"/>
          </a:scene3d>
        </p:grpSpPr>
        <p:sp>
          <p:nvSpPr>
            <p:cNvPr id="32" name="橢圓 31"/>
            <p:cNvSpPr/>
            <p:nvPr/>
          </p:nvSpPr>
          <p:spPr>
            <a:xfrm>
              <a:off x="2143148" y="1023934"/>
              <a:ext cx="2352691" cy="2352691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alpha val="5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5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3" name="橢圓 4"/>
            <p:cNvSpPr/>
            <p:nvPr/>
          </p:nvSpPr>
          <p:spPr>
            <a:xfrm>
              <a:off x="2474844" y="1908456"/>
              <a:ext cx="1835147" cy="64149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chemeClr val="tx1"/>
                  </a:solidFill>
                </a:rPr>
                <a:t>US GAAP</a:t>
              </a:r>
              <a:endParaRPr lang="zh-TW" altLang="en-US" sz="20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4" name="群組 33"/>
          <p:cNvGrpSpPr/>
          <p:nvPr/>
        </p:nvGrpSpPr>
        <p:grpSpPr>
          <a:xfrm>
            <a:off x="1033572" y="2492896"/>
            <a:ext cx="1532241" cy="1532241"/>
            <a:chOff x="3109934" y="45244"/>
            <a:chExt cx="2352691" cy="2352691"/>
          </a:xfrm>
          <a:scene3d>
            <a:camera prst="orthographicFront"/>
            <a:lightRig rig="flat" dir="t"/>
          </a:scene3d>
        </p:grpSpPr>
        <p:sp>
          <p:nvSpPr>
            <p:cNvPr id="35" name="橢圓 34"/>
            <p:cNvSpPr/>
            <p:nvPr/>
          </p:nvSpPr>
          <p:spPr>
            <a:xfrm>
              <a:off x="3109934" y="45244"/>
              <a:ext cx="2352691" cy="2352691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5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6" name="橢圓 4"/>
            <p:cNvSpPr/>
            <p:nvPr/>
          </p:nvSpPr>
          <p:spPr>
            <a:xfrm>
              <a:off x="3381398" y="778380"/>
              <a:ext cx="1809762" cy="74652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chemeClr val="bg1"/>
                  </a:solidFill>
                </a:rPr>
                <a:t>ROC GAAP</a:t>
              </a:r>
              <a:endParaRPr lang="zh-TW" altLang="en-US" sz="2000" b="1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37" name="文字方塊 36"/>
          <p:cNvSpPr txBox="1"/>
          <p:nvPr/>
        </p:nvSpPr>
        <p:spPr>
          <a:xfrm>
            <a:off x="3995936" y="1556792"/>
            <a:ext cx="870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2012</a:t>
            </a:r>
            <a:endParaRPr lang="zh-TW" altLang="en-US" dirty="0"/>
          </a:p>
        </p:txBody>
      </p:sp>
      <p:sp>
        <p:nvSpPr>
          <p:cNvPr id="38" name="文字方塊 37"/>
          <p:cNvSpPr txBox="1"/>
          <p:nvPr/>
        </p:nvSpPr>
        <p:spPr>
          <a:xfrm>
            <a:off x="1412143" y="1556792"/>
            <a:ext cx="8537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2011</a:t>
            </a:r>
            <a:endParaRPr lang="zh-TW" altLang="en-US" dirty="0"/>
          </a:p>
        </p:txBody>
      </p:sp>
      <p:sp>
        <p:nvSpPr>
          <p:cNvPr id="39" name="文字方塊 38"/>
          <p:cNvSpPr txBox="1"/>
          <p:nvPr/>
        </p:nvSpPr>
        <p:spPr>
          <a:xfrm>
            <a:off x="6588223" y="1556792"/>
            <a:ext cx="8707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2013</a:t>
            </a:r>
            <a:endParaRPr lang="zh-TW" altLang="en-US" dirty="0"/>
          </a:p>
        </p:txBody>
      </p:sp>
      <p:grpSp>
        <p:nvGrpSpPr>
          <p:cNvPr id="40" name="群組 39"/>
          <p:cNvGrpSpPr/>
          <p:nvPr/>
        </p:nvGrpSpPr>
        <p:grpSpPr>
          <a:xfrm>
            <a:off x="6300192" y="4653136"/>
            <a:ext cx="1512168" cy="1512168"/>
            <a:chOff x="4150547" y="1085857"/>
            <a:chExt cx="2352691" cy="2352691"/>
          </a:xfrm>
          <a:scene3d>
            <a:camera prst="orthographicFront"/>
            <a:lightRig rig="flat" dir="t"/>
          </a:scene3d>
        </p:grpSpPr>
        <p:sp>
          <p:nvSpPr>
            <p:cNvPr id="41" name="橢圓 40"/>
            <p:cNvSpPr/>
            <p:nvPr/>
          </p:nvSpPr>
          <p:spPr>
            <a:xfrm>
              <a:off x="4150547" y="1085857"/>
              <a:ext cx="2352691" cy="2352691"/>
            </a:xfrm>
            <a:prstGeom prst="ellipse">
              <a:avLst/>
            </a:prstGeom>
            <a:solidFill>
              <a:srgbClr val="FFC000">
                <a:alpha val="50000"/>
              </a:srgbClr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3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42" name="橢圓 4"/>
            <p:cNvSpPr/>
            <p:nvPr/>
          </p:nvSpPr>
          <p:spPr>
            <a:xfrm>
              <a:off x="4420831" y="1758054"/>
              <a:ext cx="1901431" cy="123236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/>
                <a:t>TIFRS / IFRS</a:t>
              </a:r>
              <a:endParaRPr lang="zh-TW" altLang="en-US" sz="2000" b="1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經驗分享</a:t>
            </a:r>
            <a:endParaRPr lang="zh-TW" altLang="en-US" dirty="0"/>
          </a:p>
        </p:txBody>
      </p:sp>
      <p:graphicFrame>
        <p:nvGraphicFramePr>
          <p:cNvPr id="4" name="資料庫圖表 3"/>
          <p:cNvGraphicFramePr/>
          <p:nvPr/>
        </p:nvGraphicFramePr>
        <p:xfrm>
          <a:off x="467544" y="1844824"/>
          <a:ext cx="8352928" cy="3616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專案規劃</a:t>
            </a:r>
          </a:p>
        </p:txBody>
      </p:sp>
      <p:sp>
        <p:nvSpPr>
          <p:cNvPr id="61442" name="內容版面配置區 2"/>
          <p:cNvSpPr>
            <a:spLocks noGrp="1"/>
          </p:cNvSpPr>
          <p:nvPr>
            <p:ph idx="1"/>
          </p:nvPr>
        </p:nvSpPr>
        <p:spPr>
          <a:xfrm>
            <a:off x="533400" y="1389856"/>
            <a:ext cx="8229600" cy="43434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zh-TW" altLang="en-US" sz="2000" dirty="0" smtClean="0"/>
              <a:t>由上而下的專案領導</a:t>
            </a:r>
            <a:endParaRPr lang="en-US" altLang="zh-TW" sz="2000" dirty="0" smtClean="0"/>
          </a:p>
          <a:p>
            <a:pPr lvl="1">
              <a:lnSpc>
                <a:spcPct val="150000"/>
              </a:lnSpc>
              <a:spcBef>
                <a:spcPts val="1200"/>
              </a:spcBef>
            </a:pPr>
            <a:r>
              <a:rPr lang="zh-TW" altLang="en-US" sz="1600" dirty="0" smtClean="0"/>
              <a:t>由財務長領軍專案團隊進行跨部門溝通，取得相關部門的支持，將</a:t>
            </a:r>
            <a:r>
              <a:rPr lang="en-US" altLang="zh-TW" sz="1600" dirty="0" smtClean="0"/>
              <a:t>IFRS</a:t>
            </a:r>
            <a:r>
              <a:rPr lang="zh-TW" altLang="en-US" sz="1600" dirty="0" smtClean="0"/>
              <a:t>的成功導入視為過去三年間公司最重要的目標之一</a:t>
            </a:r>
            <a:endParaRPr lang="en-US" altLang="zh-TW" sz="1800" dirty="0" smtClean="0"/>
          </a:p>
          <a:p>
            <a:pPr>
              <a:spcBef>
                <a:spcPts val="1200"/>
              </a:spcBef>
            </a:pPr>
            <a:r>
              <a:rPr lang="zh-TW" altLang="en-US" sz="2000" dirty="0" smtClean="0"/>
              <a:t>安排專職人員並組成跨部門專案團隊</a:t>
            </a:r>
            <a:endParaRPr lang="en-US" altLang="zh-TW" sz="2000" dirty="0" smtClean="0"/>
          </a:p>
          <a:p>
            <a:pPr lvl="1">
              <a:lnSpc>
                <a:spcPct val="150000"/>
              </a:lnSpc>
              <a:spcBef>
                <a:spcPts val="1200"/>
              </a:spcBef>
            </a:pPr>
            <a:r>
              <a:rPr lang="zh-TW" altLang="en-US" sz="1600" dirty="0" smtClean="0"/>
              <a:t>會計處指派專職人員負責專案的規劃及執行，並協同財務、資訊、人事、稽核及法務等相關部門人員共同成立專案團隊</a:t>
            </a:r>
            <a:endParaRPr lang="en-US" altLang="zh-TW" sz="1800" dirty="0" smtClean="0"/>
          </a:p>
          <a:p>
            <a:pPr>
              <a:spcBef>
                <a:spcPts val="1200"/>
              </a:spcBef>
            </a:pPr>
            <a:r>
              <a:rPr lang="zh-TW" altLang="en-US" sz="2000" dirty="0" smtClean="0"/>
              <a:t>擇定合適的外部顧問</a:t>
            </a:r>
            <a:endParaRPr lang="en-US" altLang="zh-TW" sz="2000" dirty="0" smtClean="0"/>
          </a:p>
          <a:p>
            <a:pPr lvl="1">
              <a:lnSpc>
                <a:spcPct val="150000"/>
              </a:lnSpc>
              <a:spcBef>
                <a:spcPts val="1200"/>
              </a:spcBef>
            </a:pPr>
            <a:r>
              <a:rPr lang="zh-TW" altLang="en-US" sz="1600" dirty="0" smtClean="0"/>
              <a:t>由於簽證會計師本身具備</a:t>
            </a:r>
            <a:r>
              <a:rPr lang="en-US" altLang="zh-TW" sz="1600" dirty="0" smtClean="0"/>
              <a:t>IFRS</a:t>
            </a:r>
            <a:r>
              <a:rPr lang="zh-TW" altLang="en-US" sz="1600" dirty="0" smtClean="0"/>
              <a:t>的專業知識，再加上對公司有充分的了解，因此選擇簽證會計師作為輔導顧問</a:t>
            </a:r>
            <a:endParaRPr lang="en-US" altLang="zh-TW" sz="1800" dirty="0" smtClean="0"/>
          </a:p>
          <a:p>
            <a:pPr lvl="1">
              <a:spcBef>
                <a:spcPts val="1200"/>
              </a:spcBef>
            </a:pPr>
            <a:endParaRPr lang="en-US" altLang="zh-TW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專案執行 </a:t>
            </a:r>
            <a:r>
              <a:rPr lang="en-US" altLang="zh-TW" dirty="0" smtClean="0"/>
              <a:t>(1/2)</a:t>
            </a:r>
            <a:endParaRPr lang="zh-TW" altLang="en-US" dirty="0" smtClean="0"/>
          </a:p>
        </p:txBody>
      </p:sp>
      <p:sp>
        <p:nvSpPr>
          <p:cNvPr id="62466" name="內容版面配置區 2"/>
          <p:cNvSpPr>
            <a:spLocks noGrp="1"/>
          </p:cNvSpPr>
          <p:nvPr>
            <p:ph idx="1"/>
          </p:nvPr>
        </p:nvSpPr>
        <p:spPr>
          <a:xfrm>
            <a:off x="533400" y="1269008"/>
            <a:ext cx="8229600" cy="5040312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zh-TW" altLang="en-US" sz="2000" dirty="0" smtClean="0"/>
              <a:t>預留充足專案時間</a:t>
            </a:r>
            <a:endParaRPr lang="en-US" altLang="zh-TW" sz="2000" dirty="0" smtClean="0"/>
          </a:p>
          <a:p>
            <a:pPr lvl="1">
              <a:lnSpc>
                <a:spcPct val="120000"/>
              </a:lnSpc>
              <a:spcBef>
                <a:spcPts val="900"/>
              </a:spcBef>
            </a:pPr>
            <a:r>
              <a:rPr lang="zh-TW" altLang="en-US" sz="1600" dirty="0" smtClean="0"/>
              <a:t>會計原則修改茲事體大，財務報告的變動更是牽一髮而動全身，惟有預留充足時間方能有效解決問題</a:t>
            </a:r>
            <a:endParaRPr lang="en-US" altLang="zh-TW" sz="1600" dirty="0" smtClean="0"/>
          </a:p>
          <a:p>
            <a:pPr lvl="2">
              <a:lnSpc>
                <a:spcPct val="120000"/>
              </a:lnSpc>
              <a:spcBef>
                <a:spcPts val="900"/>
              </a:spcBef>
            </a:pPr>
            <a:r>
              <a:rPr lang="en-US" altLang="zh-TW" sz="1400" dirty="0" smtClean="0"/>
              <a:t>2009</a:t>
            </a:r>
            <a:r>
              <a:rPr lang="zh-TW" altLang="en-US" sz="1400" dirty="0" smtClean="0"/>
              <a:t>年組成專案團隊</a:t>
            </a:r>
            <a:endParaRPr lang="en-US" altLang="zh-TW" sz="1400" dirty="0" smtClean="0"/>
          </a:p>
          <a:p>
            <a:pPr lvl="2">
              <a:lnSpc>
                <a:spcPct val="120000"/>
              </a:lnSpc>
              <a:spcBef>
                <a:spcPts val="900"/>
              </a:spcBef>
            </a:pPr>
            <a:r>
              <a:rPr lang="zh-TW" altLang="en-US" sz="1400" dirty="0" smtClean="0"/>
              <a:t>功能性貨幣討論：</a:t>
            </a:r>
            <a:r>
              <a:rPr lang="en-US" altLang="zh-TW" sz="1400" dirty="0" smtClean="0"/>
              <a:t>6</a:t>
            </a:r>
            <a:r>
              <a:rPr lang="zh-TW" altLang="en-US" sz="1400" dirty="0" smtClean="0"/>
              <a:t>個月</a:t>
            </a:r>
            <a:endParaRPr lang="en-US" altLang="zh-TW" sz="1400" dirty="0" smtClean="0"/>
          </a:p>
          <a:p>
            <a:pPr lvl="2">
              <a:lnSpc>
                <a:spcPct val="120000"/>
              </a:lnSpc>
              <a:spcBef>
                <a:spcPts val="900"/>
              </a:spcBef>
            </a:pPr>
            <a:r>
              <a:rPr lang="zh-TW" altLang="en-US" sz="1400" dirty="0" smtClean="0"/>
              <a:t>集團企業</a:t>
            </a:r>
            <a:r>
              <a:rPr lang="en-US" altLang="zh-TW" sz="1400" dirty="0" smtClean="0"/>
              <a:t>Reporting Package</a:t>
            </a:r>
            <a:r>
              <a:rPr lang="zh-TW" altLang="en-US" sz="1400" dirty="0" smtClean="0"/>
              <a:t>修訂：</a:t>
            </a:r>
            <a:r>
              <a:rPr lang="en-US" altLang="zh-TW" sz="1400" dirty="0" smtClean="0"/>
              <a:t>1</a:t>
            </a:r>
            <a:r>
              <a:rPr lang="zh-TW" altLang="en-US" sz="1400" dirty="0" smtClean="0"/>
              <a:t>年半</a:t>
            </a:r>
            <a:endParaRPr lang="en-US" altLang="zh-TW" sz="1400" dirty="0" smtClean="0"/>
          </a:p>
          <a:p>
            <a:pPr lvl="2">
              <a:lnSpc>
                <a:spcPct val="120000"/>
              </a:lnSpc>
              <a:spcBef>
                <a:spcPts val="900"/>
              </a:spcBef>
            </a:pPr>
            <a:r>
              <a:rPr lang="zh-TW" altLang="en-US" sz="1400" dirty="0" smtClean="0"/>
              <a:t>「其他綜合損益」帳務流程討論及系統化時間：</a:t>
            </a:r>
            <a:r>
              <a:rPr lang="en-US" altLang="zh-TW" sz="1400" dirty="0" smtClean="0"/>
              <a:t>4</a:t>
            </a:r>
            <a:r>
              <a:rPr lang="zh-TW" altLang="en-US" sz="1400" dirty="0" smtClean="0"/>
              <a:t>個月</a:t>
            </a:r>
            <a:endParaRPr lang="en-US" altLang="zh-TW" sz="1400" dirty="0" smtClean="0"/>
          </a:p>
          <a:p>
            <a:pPr lvl="2">
              <a:lnSpc>
                <a:spcPct val="120000"/>
              </a:lnSpc>
              <a:spcBef>
                <a:spcPts val="900"/>
              </a:spcBef>
            </a:pPr>
            <a:r>
              <a:rPr lang="zh-TW" altLang="en-US" sz="1400" dirty="0" smtClean="0"/>
              <a:t>內部管理報表系統修訂：</a:t>
            </a:r>
            <a:r>
              <a:rPr lang="en-US" altLang="zh-TW" sz="1400" dirty="0" smtClean="0"/>
              <a:t>4</a:t>
            </a:r>
            <a:r>
              <a:rPr lang="zh-TW" altLang="en-US" sz="1400" dirty="0" smtClean="0"/>
              <a:t>個月</a:t>
            </a:r>
            <a:endParaRPr lang="en-US" altLang="zh-TW" sz="1400" dirty="0" smtClean="0"/>
          </a:p>
          <a:p>
            <a:pPr lvl="2">
              <a:lnSpc>
                <a:spcPct val="120000"/>
              </a:lnSpc>
              <a:spcBef>
                <a:spcPts val="900"/>
              </a:spcBef>
            </a:pPr>
            <a:r>
              <a:rPr lang="zh-TW" altLang="en-US" sz="1400" dirty="0" smtClean="0"/>
              <a:t>比較期間財務資訊準備：包含財務報表資訊以及主管機關規定之公告資訊</a:t>
            </a:r>
            <a:endParaRPr lang="en-US" altLang="zh-TW" sz="1600" dirty="0" smtClean="0"/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zh-TW" altLang="en-US" sz="2000" dirty="0" smtClean="0"/>
              <a:t>跨部門合作會計原則差異分析</a:t>
            </a:r>
            <a:endParaRPr lang="en-US" altLang="zh-TW" sz="2000" dirty="0" smtClean="0"/>
          </a:p>
          <a:p>
            <a:pPr lvl="1">
              <a:lnSpc>
                <a:spcPct val="120000"/>
              </a:lnSpc>
              <a:spcBef>
                <a:spcPts val="900"/>
              </a:spcBef>
            </a:pPr>
            <a:r>
              <a:rPr lang="zh-TW" altLang="en-US" sz="1600" dirty="0" smtClean="0"/>
              <a:t>將所有公報及解釋令分成</a:t>
            </a:r>
            <a:r>
              <a:rPr lang="en-US" altLang="zh-TW" sz="1600" dirty="0" smtClean="0"/>
              <a:t>13</a:t>
            </a:r>
            <a:r>
              <a:rPr lang="zh-TW" altLang="en-US" sz="1600" dirty="0" smtClean="0"/>
              <a:t>個交易循環；由會計師、會計處、搭配相關業務部門人員（財務、業務、人資等），採小組討論方式共同分析交易之經濟實質及會計處理方式，以判斷該交易是否存有會計原則差異</a:t>
            </a:r>
            <a:endParaRPr lang="en-US" altLang="zh-TW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專案執行 </a:t>
            </a:r>
            <a:r>
              <a:rPr lang="en-US" altLang="zh-TW" dirty="0" smtClean="0"/>
              <a:t>(2/2)</a:t>
            </a:r>
            <a:endParaRPr lang="zh-TW" altLang="en-US" dirty="0" smtClean="0"/>
          </a:p>
        </p:txBody>
      </p:sp>
      <p:sp>
        <p:nvSpPr>
          <p:cNvPr id="63490" name="內容版面配置區 2"/>
          <p:cNvSpPr>
            <a:spLocks noGrp="1"/>
          </p:cNvSpPr>
          <p:nvPr>
            <p:ph idx="1"/>
          </p:nvPr>
        </p:nvSpPr>
        <p:spPr>
          <a:xfrm>
            <a:off x="467544" y="1197000"/>
            <a:ext cx="8229600" cy="5256336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700"/>
              </a:spcBef>
            </a:pPr>
            <a:r>
              <a:rPr lang="zh-TW" altLang="en-US" sz="2000" dirty="0" smtClean="0"/>
              <a:t>撰寫擬制財務報告</a:t>
            </a:r>
          </a:p>
          <a:p>
            <a:pPr lvl="1">
              <a:lnSpc>
                <a:spcPct val="120000"/>
              </a:lnSpc>
              <a:spcBef>
                <a:spcPts val="700"/>
              </a:spcBef>
            </a:pPr>
            <a:r>
              <a:rPr lang="zh-TW" altLang="en-US" sz="1600" dirty="0" smtClean="0"/>
              <a:t>擬制財務報告是</a:t>
            </a:r>
            <a:r>
              <a:rPr lang="en-US" altLang="zh-TW" sz="1600" dirty="0" smtClean="0"/>
              <a:t>IFRS</a:t>
            </a:r>
            <a:r>
              <a:rPr lang="zh-TW" altLang="en-US" sz="1600" dirty="0" smtClean="0"/>
              <a:t>導入專案最重的的期中考，透過擬制財務報告的編製可以檢驗</a:t>
            </a:r>
            <a:r>
              <a:rPr lang="en-US" altLang="zh-TW" sz="1600" dirty="0" smtClean="0"/>
              <a:t>IFRS</a:t>
            </a:r>
            <a:r>
              <a:rPr lang="zh-TW" altLang="en-US" sz="1600" dirty="0" smtClean="0"/>
              <a:t>報告作業流程的完整性</a:t>
            </a:r>
            <a:endParaRPr lang="en-US" altLang="zh-TW" sz="1600" dirty="0" smtClean="0"/>
          </a:p>
          <a:p>
            <a:pPr lvl="2">
              <a:lnSpc>
                <a:spcPct val="120000"/>
              </a:lnSpc>
              <a:spcBef>
                <a:spcPts val="700"/>
              </a:spcBef>
            </a:pPr>
            <a:r>
              <a:rPr lang="zh-TW" altLang="en-US" sz="1400" dirty="0" smtClean="0"/>
              <a:t>台積公司因參加交易所舉辦的「全面採用國際財務報導準則個案研究計畫」，故於</a:t>
            </a:r>
            <a:r>
              <a:rPr lang="en-US" altLang="zh-TW" sz="1400" dirty="0" smtClean="0"/>
              <a:t>2011</a:t>
            </a:r>
            <a:r>
              <a:rPr lang="zh-TW" altLang="en-US" sz="1400" dirty="0" smtClean="0"/>
              <a:t>年</a:t>
            </a:r>
            <a:r>
              <a:rPr lang="en-US" altLang="zh-TW" sz="1400" dirty="0" smtClean="0"/>
              <a:t>7</a:t>
            </a:r>
            <a:r>
              <a:rPr lang="zh-TW" altLang="en-US" sz="1400" dirty="0" smtClean="0"/>
              <a:t>月完成擬制財務報告</a:t>
            </a:r>
            <a:endParaRPr lang="en-US" altLang="zh-TW" sz="1400" dirty="0" smtClean="0"/>
          </a:p>
          <a:p>
            <a:pPr lvl="2">
              <a:lnSpc>
                <a:spcPct val="120000"/>
              </a:lnSpc>
              <a:spcBef>
                <a:spcPts val="700"/>
              </a:spcBef>
            </a:pPr>
            <a:r>
              <a:rPr lang="zh-TW" altLang="en-US" sz="1400" dirty="0" smtClean="0"/>
              <a:t>參考歐洲地區採用</a:t>
            </a:r>
            <a:r>
              <a:rPr lang="en-US" altLang="zh-TW" sz="1400" dirty="0" smtClean="0"/>
              <a:t>IFRS</a:t>
            </a:r>
            <a:r>
              <a:rPr lang="zh-TW" altLang="en-US" sz="1400" dirty="0" smtClean="0"/>
              <a:t>之半導體公司財務報告來建立</a:t>
            </a:r>
            <a:r>
              <a:rPr lang="en-US" altLang="zh-TW" sz="1400" dirty="0" smtClean="0"/>
              <a:t>TSMC</a:t>
            </a:r>
            <a:r>
              <a:rPr lang="zh-TW" altLang="en-US" sz="1400" dirty="0" smtClean="0"/>
              <a:t>的財務報告藍本</a:t>
            </a:r>
            <a:endParaRPr lang="en-US" altLang="zh-TW" sz="1400" dirty="0" smtClean="0"/>
          </a:p>
          <a:p>
            <a:pPr lvl="2">
              <a:lnSpc>
                <a:spcPct val="120000"/>
              </a:lnSpc>
              <a:spcBef>
                <a:spcPts val="700"/>
              </a:spcBef>
            </a:pPr>
            <a:r>
              <a:rPr lang="zh-TW" altLang="en-US" sz="1400" dirty="0" smtClean="0"/>
              <a:t>由於</a:t>
            </a:r>
            <a:r>
              <a:rPr lang="en-US" altLang="zh-TW" sz="1400" dirty="0" smtClean="0"/>
              <a:t>IFRS</a:t>
            </a:r>
            <a:r>
              <a:rPr lang="zh-TW" altLang="en-US" sz="1400" dirty="0" smtClean="0"/>
              <a:t>附註揭露項目甚多，預編擬制財務報告可以測試附註揭露是否完整</a:t>
            </a:r>
            <a:endParaRPr lang="en-US" altLang="zh-TW" sz="1400" dirty="0" smtClean="0"/>
          </a:p>
          <a:p>
            <a:pPr lvl="2">
              <a:lnSpc>
                <a:spcPct val="120000"/>
              </a:lnSpc>
              <a:spcBef>
                <a:spcPts val="700"/>
              </a:spcBef>
            </a:pPr>
            <a:r>
              <a:rPr lang="zh-TW" altLang="en-US" sz="1400" dirty="0" smtClean="0"/>
              <a:t>預編過程中發現的問題，可提早與簽證會計師以及主管機關做溝通</a:t>
            </a:r>
            <a:endParaRPr lang="en-US" altLang="zh-TW" sz="1400" dirty="0" smtClean="0"/>
          </a:p>
          <a:p>
            <a:pPr>
              <a:lnSpc>
                <a:spcPct val="120000"/>
              </a:lnSpc>
              <a:spcBef>
                <a:spcPts val="700"/>
              </a:spcBef>
            </a:pPr>
            <a:r>
              <a:rPr lang="zh-TW" altLang="en-US" sz="2000" dirty="0" smtClean="0"/>
              <a:t>善用主管機關資源</a:t>
            </a:r>
            <a:endParaRPr lang="en-US" altLang="zh-TW" sz="2000" dirty="0" smtClean="0"/>
          </a:p>
          <a:p>
            <a:pPr lvl="1">
              <a:lnSpc>
                <a:spcPct val="120000"/>
              </a:lnSpc>
              <a:spcBef>
                <a:spcPts val="700"/>
              </a:spcBef>
            </a:pPr>
            <a:r>
              <a:rPr lang="zh-TW" altLang="en-US" sz="1600" u="sng" dirty="0" smtClean="0"/>
              <a:t>每季</a:t>
            </a:r>
            <a:r>
              <a:rPr lang="en-US" altLang="zh-TW" sz="1600" u="sng" dirty="0" smtClean="0"/>
              <a:t>IFRS</a:t>
            </a:r>
            <a:r>
              <a:rPr lang="zh-TW" altLang="en-US" sz="1600" u="sng" dirty="0" smtClean="0"/>
              <a:t>宣導會</a:t>
            </a:r>
            <a:r>
              <a:rPr lang="zh-TW" altLang="en-US" sz="1600" dirty="0" smtClean="0"/>
              <a:t>：定期參加宣導會，吸收</a:t>
            </a:r>
            <a:r>
              <a:rPr lang="en-US" altLang="zh-TW" sz="1600" dirty="0" smtClean="0"/>
              <a:t>IFRS</a:t>
            </a:r>
            <a:r>
              <a:rPr lang="zh-TW" altLang="en-US" sz="1600" dirty="0" smtClean="0"/>
              <a:t>新知，了解最新的法令進程，並與主管機關及會計學者進行意見交流</a:t>
            </a:r>
            <a:endParaRPr lang="en-US" altLang="zh-TW" sz="1600" dirty="0" smtClean="0"/>
          </a:p>
          <a:p>
            <a:pPr lvl="1">
              <a:lnSpc>
                <a:spcPct val="120000"/>
              </a:lnSpc>
              <a:spcBef>
                <a:spcPts val="700"/>
              </a:spcBef>
            </a:pPr>
            <a:r>
              <a:rPr lang="en-US" altLang="zh-TW" sz="1600" u="sng" dirty="0" smtClean="0"/>
              <a:t>IFRS</a:t>
            </a:r>
            <a:r>
              <a:rPr lang="zh-TW" altLang="en-US" sz="1600" u="sng" dirty="0" smtClean="0"/>
              <a:t>問答集</a:t>
            </a:r>
            <a:r>
              <a:rPr lang="zh-TW" altLang="en-US" sz="1600" dirty="0" smtClean="0"/>
              <a:t>：問答集是編製財務報告最重要的參考工具，也是最佳的內部訓練教材 （如：未分配盈餘稅、權益法投資會計處理）</a:t>
            </a:r>
            <a:endParaRPr lang="en-US" altLang="zh-TW" sz="1600" dirty="0" smtClean="0"/>
          </a:p>
          <a:p>
            <a:pPr lvl="1">
              <a:lnSpc>
                <a:spcPct val="120000"/>
              </a:lnSpc>
              <a:spcBef>
                <a:spcPts val="700"/>
              </a:spcBef>
            </a:pPr>
            <a:r>
              <a:rPr lang="en-US" altLang="zh-TW" sz="1600" u="sng" dirty="0" smtClean="0"/>
              <a:t>IFRS</a:t>
            </a:r>
            <a:r>
              <a:rPr lang="zh-TW" altLang="en-US" sz="1600" u="sng" dirty="0" smtClean="0"/>
              <a:t>服務中心</a:t>
            </a:r>
            <a:r>
              <a:rPr lang="zh-TW" altLang="en-US" sz="1600" dirty="0" smtClean="0"/>
              <a:t>：導入過程中發現的問題，可透過電話或電子郵件向主管機關設立之</a:t>
            </a:r>
            <a:r>
              <a:rPr lang="en-US" altLang="zh-TW" sz="1600" dirty="0" smtClean="0"/>
              <a:t>IFRS</a:t>
            </a:r>
            <a:r>
              <a:rPr lang="zh-TW" altLang="en-US" sz="1600" dirty="0" smtClean="0"/>
              <a:t>服務中心反應並尋求協助</a:t>
            </a:r>
            <a:endParaRPr lang="en-US" altLang="zh-TW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訓練與溝通</a:t>
            </a:r>
          </a:p>
        </p:txBody>
      </p:sp>
      <p:sp>
        <p:nvSpPr>
          <p:cNvPr id="64514" name="內容版面配置區 2"/>
          <p:cNvSpPr>
            <a:spLocks noGrp="1"/>
          </p:cNvSpPr>
          <p:nvPr>
            <p:ph idx="1"/>
          </p:nvPr>
        </p:nvSpPr>
        <p:spPr>
          <a:xfrm>
            <a:off x="533400" y="1196752"/>
            <a:ext cx="8229600" cy="5400600"/>
          </a:xfrm>
        </p:spPr>
        <p:txBody>
          <a:bodyPr/>
          <a:lstStyle/>
          <a:p>
            <a:r>
              <a:rPr lang="zh-TW" altLang="en-US" sz="2000" dirty="0" smtClean="0"/>
              <a:t>設計符合職能需求的訓練課程</a:t>
            </a:r>
            <a:endParaRPr lang="en-US" altLang="zh-TW" sz="2000" dirty="0" smtClean="0"/>
          </a:p>
          <a:p>
            <a:pPr lvl="1"/>
            <a:r>
              <a:rPr lang="zh-TW" altLang="en-US" sz="1600" dirty="0" smtClean="0"/>
              <a:t>初階：</a:t>
            </a:r>
            <a:r>
              <a:rPr lang="en-US" altLang="zh-TW" sz="1600" dirty="0" smtClean="0"/>
              <a:t>E-learning </a:t>
            </a:r>
            <a:r>
              <a:rPr lang="zh-TW" altLang="en-US" sz="1600" dirty="0" smtClean="0"/>
              <a:t>與線上測驗</a:t>
            </a:r>
            <a:endParaRPr lang="en-US" altLang="zh-TW" sz="1600" dirty="0" smtClean="0"/>
          </a:p>
          <a:p>
            <a:pPr lvl="1"/>
            <a:r>
              <a:rPr lang="zh-TW" altLang="en-US" sz="1600" dirty="0" smtClean="0"/>
              <a:t>中階：由外部專家依主題授課</a:t>
            </a:r>
            <a:endParaRPr lang="en-US" altLang="zh-TW" sz="1600" dirty="0" smtClean="0"/>
          </a:p>
          <a:p>
            <a:pPr lvl="1"/>
            <a:r>
              <a:rPr lang="zh-TW" altLang="en-US" sz="1600" dirty="0" smtClean="0"/>
              <a:t>進階：</a:t>
            </a:r>
            <a:r>
              <a:rPr lang="en-US" altLang="zh-TW" sz="1600" dirty="0" smtClean="0"/>
              <a:t>27</a:t>
            </a:r>
            <a:r>
              <a:rPr lang="zh-TW" altLang="en-US" sz="1600" dirty="0" smtClean="0"/>
              <a:t> 場專題研討會</a:t>
            </a:r>
            <a:endParaRPr lang="en-US" altLang="zh-TW" sz="1600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zh-TW" altLang="en-US" sz="2000" dirty="0" smtClean="0"/>
              <a:t>與利害關係人溝通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zh-TW" altLang="en-US" sz="1600" u="sng" dirty="0" smtClean="0"/>
              <a:t>部門主管</a:t>
            </a:r>
            <a:r>
              <a:rPr lang="zh-TW" altLang="en-US" sz="1600" dirty="0" smtClean="0"/>
              <a:t>：導入過程中發現的會計原則差異以及財務報告的影響金額，均及時告知相關單位主管，以備妥因應措施</a:t>
            </a:r>
            <a:endParaRPr lang="en-US" altLang="zh-TW" sz="1400" dirty="0" smtClean="0"/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zh-TW" altLang="en-US" sz="1600" u="sng" dirty="0" smtClean="0"/>
              <a:t>董事會</a:t>
            </a:r>
            <a:r>
              <a:rPr lang="en-US" altLang="zh-TW" sz="1600" u="sng" dirty="0" smtClean="0"/>
              <a:t>/</a:t>
            </a:r>
            <a:r>
              <a:rPr lang="zh-TW" altLang="en-US" sz="1600" u="sng" dirty="0" smtClean="0"/>
              <a:t>審計委員會</a:t>
            </a:r>
            <a:r>
              <a:rPr lang="zh-TW" altLang="en-US" sz="1600" dirty="0" smtClean="0"/>
              <a:t>：定期報告專案進度以及重大會計政策的評估與討論結果</a:t>
            </a:r>
            <a:endParaRPr lang="en-US" altLang="zh-TW" sz="1400" dirty="0" smtClean="0"/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zh-TW" altLang="en-US" sz="1600" u="sng" dirty="0" smtClean="0"/>
              <a:t>股　東</a:t>
            </a:r>
            <a:r>
              <a:rPr lang="zh-TW" altLang="en-US" sz="1600" dirty="0" smtClean="0"/>
              <a:t>：在首次採用</a:t>
            </a:r>
            <a:r>
              <a:rPr lang="en-US" altLang="zh-TW" sz="1600" dirty="0" smtClean="0"/>
              <a:t>IFRS</a:t>
            </a:r>
            <a:r>
              <a:rPr lang="zh-TW" altLang="en-US" sz="1600" dirty="0" smtClean="0"/>
              <a:t>財務報告季度之法人說明會上</a:t>
            </a:r>
            <a:endParaRPr lang="en-US" altLang="zh-TW" sz="1600" dirty="0" smtClean="0"/>
          </a:p>
          <a:p>
            <a:pPr lvl="2">
              <a:lnSpc>
                <a:spcPct val="120000"/>
              </a:lnSpc>
              <a:spcBef>
                <a:spcPts val="600"/>
              </a:spcBef>
            </a:pPr>
            <a:r>
              <a:rPr lang="zh-TW" altLang="en-US" sz="1400" dirty="0" smtClean="0"/>
              <a:t>說明採用</a:t>
            </a:r>
            <a:r>
              <a:rPr lang="en-US" altLang="zh-TW" sz="1400" dirty="0" smtClean="0"/>
              <a:t>IFRS</a:t>
            </a:r>
            <a:r>
              <a:rPr lang="zh-TW" altLang="en-US" sz="1400" dirty="0" smtClean="0"/>
              <a:t>對財務報表重要科目的影響及重要財務比率的變化</a:t>
            </a:r>
            <a:endParaRPr lang="en-US" altLang="zh-TW" sz="1400" dirty="0" smtClean="0"/>
          </a:p>
          <a:p>
            <a:pPr lvl="2">
              <a:lnSpc>
                <a:spcPct val="120000"/>
              </a:lnSpc>
              <a:spcBef>
                <a:spcPts val="600"/>
              </a:spcBef>
            </a:pPr>
            <a:r>
              <a:rPr lang="zh-TW" altLang="en-US" sz="1400" dirty="0" smtClean="0"/>
              <a:t>提供</a:t>
            </a:r>
            <a:r>
              <a:rPr lang="en-US" altLang="zh-TW" sz="1400" dirty="0" smtClean="0"/>
              <a:t>IFRS</a:t>
            </a:r>
            <a:r>
              <a:rPr lang="zh-TW" altLang="en-US" sz="1400" dirty="0" smtClean="0"/>
              <a:t>與</a:t>
            </a:r>
            <a:r>
              <a:rPr lang="en-US" altLang="zh-TW" sz="1400" dirty="0" smtClean="0"/>
              <a:t>ROC GAAP</a:t>
            </a:r>
            <a:r>
              <a:rPr lang="zh-TW" altLang="en-US" sz="1400" dirty="0" smtClean="0"/>
              <a:t>主要財務報表的調節對照表，並附列重要會計原則差異說明</a:t>
            </a:r>
            <a:endParaRPr lang="en-US" altLang="zh-TW" sz="1400" dirty="0" smtClean="0"/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zh-TW" altLang="en-US" sz="1600" u="sng" dirty="0" smtClean="0"/>
              <a:t>銀　行</a:t>
            </a:r>
            <a:r>
              <a:rPr lang="zh-TW" altLang="en-US" sz="1600" dirty="0" smtClean="0"/>
              <a:t>：</a:t>
            </a:r>
            <a:endParaRPr lang="en-US" altLang="zh-TW" sz="1600" dirty="0" smtClean="0"/>
          </a:p>
          <a:p>
            <a:pPr lvl="2">
              <a:lnSpc>
                <a:spcPct val="120000"/>
              </a:lnSpc>
              <a:spcBef>
                <a:spcPts val="600"/>
              </a:spcBef>
            </a:pPr>
            <a:r>
              <a:rPr lang="zh-TW" altLang="en-US" sz="1400" dirty="0" smtClean="0"/>
              <a:t>說明「綜合損益表」與傳統損益表的主要差異</a:t>
            </a:r>
            <a:endParaRPr lang="en-US" altLang="zh-TW" sz="1400" dirty="0" smtClean="0"/>
          </a:p>
          <a:p>
            <a:pPr lvl="2">
              <a:lnSpc>
                <a:spcPct val="120000"/>
              </a:lnSpc>
              <a:spcBef>
                <a:spcPts val="600"/>
              </a:spcBef>
            </a:pPr>
            <a:r>
              <a:rPr lang="zh-TW" altLang="en-US" sz="1400" dirty="0" smtClean="0"/>
              <a:t>說明「其他綜合損益」的定義及經濟意義</a:t>
            </a:r>
            <a:endParaRPr lang="en-US" altLang="zh-TW" sz="1400" dirty="0" smtClean="0"/>
          </a:p>
          <a:p>
            <a:pPr lvl="2">
              <a:lnSpc>
                <a:spcPct val="120000"/>
              </a:lnSpc>
              <a:spcBef>
                <a:spcPts val="600"/>
              </a:spcBef>
            </a:pPr>
            <a:r>
              <a:rPr lang="zh-TW" altLang="en-US" sz="1400" dirty="0" smtClean="0"/>
              <a:t>說明「每股盈餘」的計算未包含「其他綜合損益」</a:t>
            </a:r>
            <a:endParaRPr lang="en-US" altLang="zh-TW" sz="1600" dirty="0" smtClean="0"/>
          </a:p>
          <a:p>
            <a:endParaRPr lang="zh-TW" alt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具體效益</a:t>
            </a:r>
          </a:p>
        </p:txBody>
      </p:sp>
      <p:sp>
        <p:nvSpPr>
          <p:cNvPr id="65538" name="內容版面配置區 2"/>
          <p:cNvSpPr>
            <a:spLocks noGrp="1"/>
          </p:cNvSpPr>
          <p:nvPr>
            <p:ph idx="1"/>
          </p:nvPr>
        </p:nvSpPr>
        <p:spPr>
          <a:xfrm>
            <a:off x="533400" y="1124744"/>
            <a:ext cx="8229600" cy="5400600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zh-TW" altLang="en-US" sz="2000" dirty="0" smtClean="0"/>
              <a:t>提高財務透明度</a:t>
            </a:r>
          </a:p>
          <a:p>
            <a:pPr lvl="1">
              <a:lnSpc>
                <a:spcPct val="120000"/>
              </a:lnSpc>
              <a:spcBef>
                <a:spcPts val="900"/>
              </a:spcBef>
            </a:pPr>
            <a:r>
              <a:rPr lang="zh-TW" altLang="en-US" sz="1600" dirty="0" smtClean="0"/>
              <a:t>台積電之股東結構中，具有外國投資人身分之股東占全體股東的</a:t>
            </a:r>
            <a:r>
              <a:rPr lang="en-US" altLang="zh-TW" sz="1600" dirty="0" smtClean="0"/>
              <a:t>70%</a:t>
            </a:r>
            <a:r>
              <a:rPr lang="zh-TW" altLang="en-US" sz="1600" dirty="0" smtClean="0"/>
              <a:t>以上，以</a:t>
            </a:r>
            <a:r>
              <a:rPr lang="en-US" altLang="zh-TW" sz="1600" dirty="0" smtClean="0"/>
              <a:t>IFRS</a:t>
            </a:r>
            <a:r>
              <a:rPr lang="zh-TW" altLang="en-US" sz="1600" dirty="0" smtClean="0"/>
              <a:t>表達公司的財務狀況，不但有助於外國投資人對公司營運成果的瞭解，也加強外國投資人對公司財務報表的信賴程度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zh-TW" altLang="en-US" sz="2000" dirty="0" smtClean="0"/>
              <a:t>降低適用雙重會計原則所投入之資源</a:t>
            </a:r>
          </a:p>
          <a:p>
            <a:pPr lvl="1">
              <a:lnSpc>
                <a:spcPct val="120000"/>
              </a:lnSpc>
              <a:spcBef>
                <a:spcPts val="900"/>
              </a:spcBef>
            </a:pPr>
            <a:r>
              <a:rPr lang="zh-TW" altLang="en-US" sz="1600" dirty="0" smtClean="0"/>
              <a:t>過去台積公司為同時適用台灣及美國之會計原則，需在公司內部備妥兩套財務報告，並培養精通兩國會計原則之人員。採用</a:t>
            </a:r>
            <a:r>
              <a:rPr lang="en-US" altLang="zh-TW" sz="1600" dirty="0" smtClean="0"/>
              <a:t>IFRS</a:t>
            </a:r>
            <a:r>
              <a:rPr lang="zh-TW" altLang="en-US" sz="1600" dirty="0" smtClean="0"/>
              <a:t>後，將可降低編製財務報告之人力資源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zh-TW" altLang="en-US" sz="2000" dirty="0" smtClean="0"/>
              <a:t>減少美國證管會申報文件</a:t>
            </a:r>
          </a:p>
          <a:p>
            <a:pPr lvl="1">
              <a:lnSpc>
                <a:spcPct val="120000"/>
              </a:lnSpc>
              <a:spcBef>
                <a:spcPts val="900"/>
              </a:spcBef>
            </a:pPr>
            <a:r>
              <a:rPr lang="zh-TW" altLang="en-US" sz="1600" dirty="0" smtClean="0"/>
              <a:t>使用</a:t>
            </a:r>
            <a:r>
              <a:rPr lang="en-US" altLang="zh-TW" sz="1600" dirty="0" smtClean="0"/>
              <a:t>TIFRS</a:t>
            </a:r>
            <a:r>
              <a:rPr lang="zh-TW" altLang="en-US" sz="1600" dirty="0" smtClean="0"/>
              <a:t>編製財務報表後，只需進行有限度的調節便可轉換成申報美國證管會</a:t>
            </a:r>
            <a:r>
              <a:rPr lang="en-US" altLang="zh-TW" sz="1600" dirty="0" smtClean="0"/>
              <a:t>(Form 20-F)</a:t>
            </a:r>
            <a:r>
              <a:rPr lang="zh-TW" altLang="en-US" sz="1600" dirty="0" smtClean="0"/>
              <a:t>使用之</a:t>
            </a:r>
            <a:r>
              <a:rPr lang="en-US" altLang="zh-TW" sz="1600" dirty="0" smtClean="0"/>
              <a:t>IFRS</a:t>
            </a:r>
            <a:r>
              <a:rPr lang="zh-TW" altLang="en-US" sz="1600" dirty="0" smtClean="0"/>
              <a:t>財務報表，無須額外提供</a:t>
            </a:r>
            <a:r>
              <a:rPr lang="en-US" altLang="zh-TW" sz="1600" dirty="0" smtClean="0"/>
              <a:t>US GAAP</a:t>
            </a:r>
            <a:r>
              <a:rPr lang="zh-TW" altLang="en-US" sz="1600" dirty="0" smtClean="0"/>
              <a:t>調節表</a:t>
            </a:r>
            <a:endParaRPr lang="en-US" altLang="zh-TW" sz="1600" dirty="0" smtClean="0"/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zh-TW" altLang="en-US" sz="2000" dirty="0" smtClean="0"/>
              <a:t>整合內部管理報表</a:t>
            </a:r>
            <a:endParaRPr lang="en-US" altLang="zh-TW" sz="2000" dirty="0" smtClean="0"/>
          </a:p>
          <a:p>
            <a:pPr lvl="1">
              <a:lnSpc>
                <a:spcPct val="120000"/>
              </a:lnSpc>
              <a:spcBef>
                <a:spcPts val="900"/>
              </a:spcBef>
            </a:pPr>
            <a:r>
              <a:rPr lang="zh-TW" altLang="en-US" sz="1600" dirty="0" smtClean="0"/>
              <a:t>過去因不同時空及法令背景下所設計的各式管理報表，利用本次</a:t>
            </a:r>
            <a:r>
              <a:rPr lang="en-US" altLang="zh-TW" sz="1600" dirty="0" smtClean="0"/>
              <a:t>IFRS</a:t>
            </a:r>
            <a:r>
              <a:rPr lang="zh-TW" altLang="en-US" sz="1600" dirty="0" smtClean="0"/>
              <a:t>專案尋求整合的機會，可減少重工並提高效率</a:t>
            </a:r>
            <a:endParaRPr lang="en-US" altLang="zh-TW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投影片編號版面配置區 3"/>
          <p:cNvSpPr txBox="1">
            <a:spLocks noGrp="1"/>
          </p:cNvSpPr>
          <p:nvPr/>
        </p:nvSpPr>
        <p:spPr bwMode="auto">
          <a:xfrm>
            <a:off x="7042150" y="6524625"/>
            <a:ext cx="1905000" cy="2889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r>
              <a:rPr kumimoji="0" lang="en-US" altLang="zh-TW" sz="1400" dirty="0">
                <a:solidFill>
                  <a:schemeClr val="bg1"/>
                </a:solidFill>
                <a:latin typeface="+mn-lt"/>
                <a:ea typeface="+mn-ea"/>
              </a:rPr>
              <a:t>4 - </a:t>
            </a:r>
            <a:fld id="{18504CD3-721B-4041-B2E0-079FA837A617}" type="slidenum">
              <a:rPr kumimoji="0" lang="en-US" altLang="zh-TW" sz="1400">
                <a:solidFill>
                  <a:schemeClr val="bg1"/>
                </a:solidFill>
                <a:latin typeface="+mn-lt"/>
                <a:ea typeface="+mn-ea"/>
              </a:rPr>
              <a:pPr algn="r">
                <a:defRPr/>
              </a:pPr>
              <a:t>8</a:t>
            </a:fld>
            <a:endParaRPr kumimoji="0" lang="en-US" altLang="zh-TW" sz="1400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1813" y="116632"/>
            <a:ext cx="8231187" cy="1143000"/>
          </a:xfrm>
        </p:spPr>
        <p:txBody>
          <a:bodyPr/>
          <a:lstStyle/>
          <a:p>
            <a:pPr eaLnBrk="1" hangingPunct="1"/>
            <a:r>
              <a:rPr lang="zh-TW" altLang="en-US" dirty="0" smtClean="0"/>
              <a:t>結語：準備未來</a:t>
            </a:r>
          </a:p>
        </p:txBody>
      </p:sp>
      <p:cxnSp>
        <p:nvCxnSpPr>
          <p:cNvPr id="7" name="直線接點 6"/>
          <p:cNvCxnSpPr/>
          <p:nvPr/>
        </p:nvCxnSpPr>
        <p:spPr bwMode="auto">
          <a:xfrm rot="5400000" flipH="1" flipV="1">
            <a:off x="6120606" y="3969544"/>
            <a:ext cx="3671888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直線接點 7"/>
          <p:cNvCxnSpPr/>
          <p:nvPr/>
        </p:nvCxnSpPr>
        <p:spPr bwMode="auto">
          <a:xfrm rot="5400000" flipH="1" flipV="1">
            <a:off x="3456781" y="3969544"/>
            <a:ext cx="3671888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9" name="向右箭號 8"/>
          <p:cNvSpPr/>
          <p:nvPr/>
        </p:nvSpPr>
        <p:spPr bwMode="auto">
          <a:xfrm>
            <a:off x="611560" y="4221088"/>
            <a:ext cx="7272808" cy="1296144"/>
          </a:xfrm>
          <a:prstGeom prst="rightArrow">
            <a:avLst>
              <a:gd name="adj1" fmla="val 70184"/>
              <a:gd name="adj2" fmla="val 57591"/>
            </a:avLst>
          </a:prstGeom>
          <a:ln>
            <a:noFill/>
            <a:headEnd type="none" w="med" len="med"/>
            <a:tailEnd type="none" w="med" len="me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zh-TW" sz="20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IFRS</a:t>
            </a:r>
            <a:br>
              <a:rPr lang="en-US" altLang="zh-TW" sz="20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sz="20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20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由國際會計準則理事會發布之</a:t>
            </a:r>
            <a:r>
              <a:rPr lang="zh-TW" altLang="en-US" sz="20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國際財務報導準則</a:t>
            </a:r>
            <a:r>
              <a:rPr lang="en-US" altLang="zh-TW" sz="20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sz="20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0" name="向右箭號 9"/>
          <p:cNvSpPr/>
          <p:nvPr/>
        </p:nvSpPr>
        <p:spPr bwMode="auto">
          <a:xfrm>
            <a:off x="611560" y="2636912"/>
            <a:ext cx="4608512" cy="1152128"/>
          </a:xfrm>
          <a:prstGeom prst="rightArrow">
            <a:avLst>
              <a:gd name="adj1" fmla="val 70431"/>
              <a:gd name="adj2" fmla="val 57591"/>
            </a:avLst>
          </a:prstGeom>
          <a:gradFill>
            <a:gsLst>
              <a:gs pos="0">
                <a:srgbClr val="003366"/>
              </a:gs>
              <a:gs pos="80000">
                <a:srgbClr val="0099CC"/>
              </a:gs>
              <a:gs pos="100000">
                <a:srgbClr val="0099CC"/>
              </a:gs>
            </a:gsLst>
          </a:gradFill>
          <a:ln>
            <a:noFill/>
            <a:headEnd type="none" w="med" len="med"/>
            <a:tailEnd type="none" w="med" len="me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zh-TW" sz="2000" dirty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TIFRS</a:t>
            </a:r>
            <a:br>
              <a:rPr lang="en-US" altLang="zh-TW" sz="2000" dirty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sz="2000" dirty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2000" dirty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由金管會認可之</a:t>
            </a:r>
            <a:r>
              <a:rPr lang="zh-TW" altLang="en-US" sz="2000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國際財務報導準則</a:t>
            </a:r>
            <a:r>
              <a:rPr lang="en-US" altLang="zh-TW" sz="2000" dirty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sz="2000" dirty="0">
              <a:solidFill>
                <a:schemeClr val="bg1">
                  <a:lumMod val="9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6571" name="文字方塊 10"/>
          <p:cNvSpPr txBox="1">
            <a:spLocks noChangeArrowheads="1"/>
          </p:cNvSpPr>
          <p:nvPr/>
        </p:nvSpPr>
        <p:spPr bwMode="auto">
          <a:xfrm>
            <a:off x="4943475" y="1628775"/>
            <a:ext cx="6905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/>
              <a:t>2010</a:t>
            </a:r>
          </a:p>
        </p:txBody>
      </p:sp>
      <p:sp>
        <p:nvSpPr>
          <p:cNvPr id="66572" name="文字方塊 11"/>
          <p:cNvSpPr txBox="1">
            <a:spLocks noChangeArrowheads="1"/>
          </p:cNvSpPr>
          <p:nvPr/>
        </p:nvSpPr>
        <p:spPr bwMode="auto">
          <a:xfrm>
            <a:off x="7524349" y="1628775"/>
            <a:ext cx="8707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dirty="0" smtClean="0"/>
              <a:t>2013</a:t>
            </a:r>
            <a:endParaRPr lang="en-US" altLang="zh-TW" dirty="0"/>
          </a:p>
        </p:txBody>
      </p:sp>
      <p:sp>
        <p:nvSpPr>
          <p:cNvPr id="13" name="左-右雙向箭號 12"/>
          <p:cNvSpPr/>
          <p:nvPr/>
        </p:nvSpPr>
        <p:spPr bwMode="auto">
          <a:xfrm>
            <a:off x="5364163" y="2205038"/>
            <a:ext cx="2520950" cy="2016125"/>
          </a:xfrm>
          <a:prstGeom prst="leftRightArrow">
            <a:avLst>
              <a:gd name="adj1" fmla="val 72848"/>
              <a:gd name="adj2" fmla="val 18820"/>
            </a:avLst>
          </a:prstGeom>
          <a:solidFill>
            <a:srgbClr val="FFFFCC"/>
          </a:solidFill>
          <a:ln w="19050">
            <a:solidFill>
              <a:schemeClr val="bg1">
                <a:lumMod val="65000"/>
              </a:schemeClr>
            </a:solidFill>
          </a:ln>
        </p:spPr>
        <p:txBody>
          <a:bodyPr lIns="36000" rIns="36000" anchor="ctr"/>
          <a:lstStyle/>
          <a:p>
            <a:pPr>
              <a:defRPr/>
            </a:pPr>
            <a:r>
              <a:rPr lang="zh-TW" altLang="en-US" sz="2000" dirty="0">
                <a:ea typeface="標楷體" pitchFamily="65" charset="-120"/>
              </a:rPr>
              <a:t>金管會業已允許海外上市企業申請核准提前適用最新版</a:t>
            </a:r>
            <a:r>
              <a:rPr lang="en-US" altLang="zh-TW" sz="2000" dirty="0">
                <a:ea typeface="標楷體" pitchFamily="65" charset="-120"/>
              </a:rPr>
              <a:t>IFRS</a:t>
            </a:r>
            <a:endParaRPr lang="zh-TW" altLang="en-US" sz="2000" dirty="0">
              <a:ea typeface="標楷體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pared_by_Ted Chiang">
  <a:themeElements>
    <a:clrScheme name="Prepared_by_Ted Chiang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pared_by_Ted Chiang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lnDef>
  </a:objectDefaults>
  <a:extraClrSchemeLst>
    <a:extraClrScheme>
      <a:clrScheme name="Prepared_by_Ted Chiang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pared_by_Ted Chiang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pared_by_Ted Chia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pared_by_Ted Chiang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pared_by_Ted Chia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pared_by_Ted Chia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pared_by_Ted Chia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D:\Mgmt Form\Prepared_by_Ted Chiang.ppt</Template>
  <TotalTime>4205</TotalTime>
  <Words>1181</Words>
  <Application>Microsoft Office PowerPoint</Application>
  <PresentationFormat>如螢幕大小 (4:3)</PresentationFormat>
  <Paragraphs>113</Paragraphs>
  <Slides>9</Slides>
  <Notes>6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1" baseType="lpstr">
      <vt:lpstr>Prepared_by_Ted Chiang</vt:lpstr>
      <vt:lpstr>Photo Editor 影像</vt:lpstr>
      <vt:lpstr>我國成功導入IFRSs座談會</vt:lpstr>
      <vt:lpstr>台積公司之會計環境</vt:lpstr>
      <vt:lpstr>經驗分享</vt:lpstr>
      <vt:lpstr>專案規劃</vt:lpstr>
      <vt:lpstr>專案執行 (1/2)</vt:lpstr>
      <vt:lpstr>專案執行 (2/2)</vt:lpstr>
      <vt:lpstr>訓練與溝通</vt:lpstr>
      <vt:lpstr>具體效益</vt:lpstr>
      <vt:lpstr>結語：準備未來</vt:lpstr>
    </vt:vector>
  </TitlesOfParts>
  <Company>TSMC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TSMC</dc:creator>
  <cp:lastModifiedBy>1007</cp:lastModifiedBy>
  <cp:revision>348</cp:revision>
  <dcterms:created xsi:type="dcterms:W3CDTF">2003-07-07T04:48:03Z</dcterms:created>
  <dcterms:modified xsi:type="dcterms:W3CDTF">2013-06-20T02:33:54Z</dcterms:modified>
</cp:coreProperties>
</file>